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3" r:id="rId1"/>
    <p:sldMasterId id="2147483665" r:id="rId2"/>
  </p:sldMasterIdLst>
  <p:notesMasterIdLst>
    <p:notesMasterId r:id="rId52"/>
  </p:notesMasterIdLst>
  <p:handoutMasterIdLst>
    <p:handoutMasterId r:id="rId53"/>
  </p:handoutMasterIdLst>
  <p:sldIdLst>
    <p:sldId id="256" r:id="rId3"/>
    <p:sldId id="339" r:id="rId4"/>
    <p:sldId id="340" r:id="rId5"/>
    <p:sldId id="341" r:id="rId6"/>
    <p:sldId id="342" r:id="rId7"/>
    <p:sldId id="343" r:id="rId8"/>
    <p:sldId id="307" r:id="rId9"/>
    <p:sldId id="308" r:id="rId10"/>
    <p:sldId id="344" r:id="rId11"/>
    <p:sldId id="311" r:id="rId12"/>
    <p:sldId id="312" r:id="rId13"/>
    <p:sldId id="313" r:id="rId14"/>
    <p:sldId id="345" r:id="rId15"/>
    <p:sldId id="346" r:id="rId16"/>
    <p:sldId id="347" r:id="rId17"/>
    <p:sldId id="348" r:id="rId18"/>
    <p:sldId id="349" r:id="rId19"/>
    <p:sldId id="361" r:id="rId20"/>
    <p:sldId id="332" r:id="rId21"/>
    <p:sldId id="315" r:id="rId22"/>
    <p:sldId id="317" r:id="rId23"/>
    <p:sldId id="316" r:id="rId24"/>
    <p:sldId id="318" r:id="rId25"/>
    <p:sldId id="331" r:id="rId26"/>
    <p:sldId id="320" r:id="rId27"/>
    <p:sldId id="321" r:id="rId28"/>
    <p:sldId id="362" r:id="rId29"/>
    <p:sldId id="354" r:id="rId30"/>
    <p:sldId id="350" r:id="rId31"/>
    <p:sldId id="351" r:id="rId32"/>
    <p:sldId id="352" r:id="rId33"/>
    <p:sldId id="353" r:id="rId34"/>
    <p:sldId id="355" r:id="rId35"/>
    <p:sldId id="322" r:id="rId36"/>
    <p:sldId id="356" r:id="rId37"/>
    <p:sldId id="357" r:id="rId38"/>
    <p:sldId id="358" r:id="rId39"/>
    <p:sldId id="359" r:id="rId40"/>
    <p:sldId id="360" r:id="rId41"/>
    <p:sldId id="365" r:id="rId42"/>
    <p:sldId id="335" r:id="rId43"/>
    <p:sldId id="334" r:id="rId44"/>
    <p:sldId id="319" r:id="rId45"/>
    <p:sldId id="337" r:id="rId46"/>
    <p:sldId id="338" r:id="rId47"/>
    <p:sldId id="324" r:id="rId48"/>
    <p:sldId id="364" r:id="rId49"/>
    <p:sldId id="363" r:id="rId50"/>
    <p:sldId id="291" r:id="rId51"/>
  </p:sldIdLst>
  <p:sldSz cx="9144000" cy="6858000" type="screen4x3"/>
  <p:notesSz cx="6881813" cy="92964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00"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00"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00"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00"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00" charset="-128"/>
        <a:cs typeface="+mn-cs"/>
      </a:defRPr>
    </a:lvl5pPr>
    <a:lvl6pPr marL="2286000" algn="l" defTabSz="914400" rtl="0" eaLnBrk="1" latinLnBrk="0" hangingPunct="1">
      <a:defRPr sz="2400" kern="1200">
        <a:solidFill>
          <a:schemeClr val="tx1"/>
        </a:solidFill>
        <a:latin typeface="Arial" charset="0"/>
        <a:ea typeface="ＭＳ Ｐゴシック" pitchFamily="100" charset="-128"/>
        <a:cs typeface="+mn-cs"/>
      </a:defRPr>
    </a:lvl6pPr>
    <a:lvl7pPr marL="2743200" algn="l" defTabSz="914400" rtl="0" eaLnBrk="1" latinLnBrk="0" hangingPunct="1">
      <a:defRPr sz="2400" kern="1200">
        <a:solidFill>
          <a:schemeClr val="tx1"/>
        </a:solidFill>
        <a:latin typeface="Arial" charset="0"/>
        <a:ea typeface="ＭＳ Ｐゴシック" pitchFamily="100" charset="-128"/>
        <a:cs typeface="+mn-cs"/>
      </a:defRPr>
    </a:lvl7pPr>
    <a:lvl8pPr marL="3200400" algn="l" defTabSz="914400" rtl="0" eaLnBrk="1" latinLnBrk="0" hangingPunct="1">
      <a:defRPr sz="2400" kern="1200">
        <a:solidFill>
          <a:schemeClr val="tx1"/>
        </a:solidFill>
        <a:latin typeface="Arial" charset="0"/>
        <a:ea typeface="ＭＳ Ｐゴシック" pitchFamily="100" charset="-128"/>
        <a:cs typeface="+mn-cs"/>
      </a:defRPr>
    </a:lvl8pPr>
    <a:lvl9pPr marL="3657600" algn="l" defTabSz="914400" rtl="0" eaLnBrk="1" latinLnBrk="0" hangingPunct="1">
      <a:defRPr sz="2400" kern="1200">
        <a:solidFill>
          <a:schemeClr val="tx1"/>
        </a:solidFill>
        <a:latin typeface="Arial" charset="0"/>
        <a:ea typeface="ＭＳ Ｐゴシック" pitchFamily="10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5293"/>
    <a:srgbClr val="009999"/>
    <a:srgbClr val="333399"/>
    <a:srgbClr val="BBE0E3"/>
    <a:srgbClr val="808080"/>
    <a:srgbClr val="99CC00"/>
    <a:srgbClr val="00B9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19" autoAdjust="0"/>
    <p:restoredTop sz="99543" autoAdjust="0"/>
  </p:normalViewPr>
  <p:slideViewPr>
    <p:cSldViewPr>
      <p:cViewPr>
        <p:scale>
          <a:sx n="90" d="100"/>
          <a:sy n="90" d="100"/>
        </p:scale>
        <p:origin x="-546" y="150"/>
      </p:cViewPr>
      <p:guideLst>
        <p:guide orient="horz" pos="2160"/>
        <p:guide pos="2880"/>
      </p:guideLst>
    </p:cSldViewPr>
  </p:slideViewPr>
  <p:notesTextViewPr>
    <p:cViewPr>
      <p:scale>
        <a:sx n="100" d="100"/>
        <a:sy n="100" d="100"/>
      </p:scale>
      <p:origin x="0" y="0"/>
    </p:cViewPr>
  </p:notesTextViewPr>
  <p:sorterViewPr>
    <p:cViewPr>
      <p:scale>
        <a:sx n="110" d="100"/>
        <a:sy n="110" d="100"/>
      </p:scale>
      <p:origin x="0" y="99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298291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dirty="0"/>
          </a:p>
        </p:txBody>
      </p:sp>
      <p:sp>
        <p:nvSpPr>
          <p:cNvPr id="74755" name="Rectangle 3"/>
          <p:cNvSpPr>
            <a:spLocks noGrp="1" noChangeArrowheads="1"/>
          </p:cNvSpPr>
          <p:nvPr>
            <p:ph type="dt" sz="quarter" idx="1"/>
          </p:nvPr>
        </p:nvSpPr>
        <p:spPr bwMode="auto">
          <a:xfrm>
            <a:off x="3897313" y="0"/>
            <a:ext cx="2982912"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dirty="0"/>
          </a:p>
        </p:txBody>
      </p:sp>
      <p:sp>
        <p:nvSpPr>
          <p:cNvPr id="74756" name="Rectangle 4"/>
          <p:cNvSpPr>
            <a:spLocks noGrp="1" noChangeArrowheads="1"/>
          </p:cNvSpPr>
          <p:nvPr>
            <p:ph type="ftr" sz="quarter" idx="2"/>
          </p:nvPr>
        </p:nvSpPr>
        <p:spPr bwMode="auto">
          <a:xfrm>
            <a:off x="0" y="8829675"/>
            <a:ext cx="298291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dirty="0"/>
          </a:p>
        </p:txBody>
      </p:sp>
      <p:sp>
        <p:nvSpPr>
          <p:cNvPr id="74757" name="Rectangle 5"/>
          <p:cNvSpPr>
            <a:spLocks noGrp="1" noChangeArrowheads="1"/>
          </p:cNvSpPr>
          <p:nvPr>
            <p:ph type="sldNum" sz="quarter" idx="3"/>
          </p:nvPr>
        </p:nvSpPr>
        <p:spPr bwMode="auto">
          <a:xfrm>
            <a:off x="3897313" y="8829675"/>
            <a:ext cx="2982912"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A0D53BB5-FAFA-46BF-8C2F-19F594C4E091}" type="slidenum">
              <a:rPr lang="en-US" altLang="en-US"/>
              <a:pPr/>
              <a:t>‹#›</a:t>
            </a:fld>
            <a:endParaRPr lang="en-US" altLang="en-US" dirty="0"/>
          </a:p>
        </p:txBody>
      </p:sp>
    </p:spTree>
    <p:extLst>
      <p:ext uri="{BB962C8B-B14F-4D97-AF65-F5344CB8AC3E}">
        <p14:creationId xmlns:p14="http://schemas.microsoft.com/office/powerpoint/2010/main" val="5835607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bwMode="auto">
          <a:xfrm>
            <a:off x="0" y="0"/>
            <a:ext cx="298291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dirty="0"/>
          </a:p>
        </p:txBody>
      </p:sp>
      <p:sp>
        <p:nvSpPr>
          <p:cNvPr id="79875" name="Rectangle 3"/>
          <p:cNvSpPr>
            <a:spLocks noGrp="1" noChangeArrowheads="1"/>
          </p:cNvSpPr>
          <p:nvPr>
            <p:ph type="dt" idx="1"/>
          </p:nvPr>
        </p:nvSpPr>
        <p:spPr bwMode="auto">
          <a:xfrm>
            <a:off x="3897313" y="0"/>
            <a:ext cx="2982912"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dirty="0"/>
          </a:p>
        </p:txBody>
      </p:sp>
      <p:sp>
        <p:nvSpPr>
          <p:cNvPr id="79876" name="Rectangle 4"/>
          <p:cNvSpPr>
            <a:spLocks noGrp="1" noRot="1" noChangeAspect="1" noChangeArrowheads="1" noTextEdit="1"/>
          </p:cNvSpPr>
          <p:nvPr>
            <p:ph type="sldImg" idx="2"/>
          </p:nvPr>
        </p:nvSpPr>
        <p:spPr bwMode="auto">
          <a:xfrm>
            <a:off x="11176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9877" name="Rectangle 5"/>
          <p:cNvSpPr>
            <a:spLocks noGrp="1" noChangeArrowheads="1"/>
          </p:cNvSpPr>
          <p:nvPr>
            <p:ph type="body" sz="quarter" idx="3"/>
          </p:nvPr>
        </p:nvSpPr>
        <p:spPr bwMode="auto">
          <a:xfrm>
            <a:off x="688975" y="4416425"/>
            <a:ext cx="550545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9878" name="Rectangle 6"/>
          <p:cNvSpPr>
            <a:spLocks noGrp="1" noChangeArrowheads="1"/>
          </p:cNvSpPr>
          <p:nvPr>
            <p:ph type="ftr" sz="quarter" idx="4"/>
          </p:nvPr>
        </p:nvSpPr>
        <p:spPr bwMode="auto">
          <a:xfrm>
            <a:off x="0" y="8829675"/>
            <a:ext cx="298291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dirty="0"/>
          </a:p>
        </p:txBody>
      </p:sp>
      <p:sp>
        <p:nvSpPr>
          <p:cNvPr id="79879" name="Rectangle 7"/>
          <p:cNvSpPr>
            <a:spLocks noGrp="1" noChangeArrowheads="1"/>
          </p:cNvSpPr>
          <p:nvPr>
            <p:ph type="sldNum" sz="quarter" idx="5"/>
          </p:nvPr>
        </p:nvSpPr>
        <p:spPr bwMode="auto">
          <a:xfrm>
            <a:off x="3897313" y="8829675"/>
            <a:ext cx="2982912"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374BC035-9D26-43CF-85EE-2E9FEDD5DE3A}" type="slidenum">
              <a:rPr lang="en-US" altLang="en-US"/>
              <a:pPr/>
              <a:t>‹#›</a:t>
            </a:fld>
            <a:endParaRPr lang="en-US" altLang="en-US" dirty="0"/>
          </a:p>
        </p:txBody>
      </p:sp>
    </p:spTree>
    <p:extLst>
      <p:ext uri="{BB962C8B-B14F-4D97-AF65-F5344CB8AC3E}">
        <p14:creationId xmlns:p14="http://schemas.microsoft.com/office/powerpoint/2010/main" val="290063891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pitchFamily="100"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pitchFamily="100"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pitchFamily="100"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pitchFamily="100"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pitchFamily="10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19138" name="Rectangle 2"/>
          <p:cNvSpPr>
            <a:spLocks noGrp="1" noChangeArrowheads="1"/>
          </p:cNvSpPr>
          <p:nvPr>
            <p:ph type="ctrTitle"/>
          </p:nvPr>
        </p:nvSpPr>
        <p:spPr>
          <a:xfrm>
            <a:off x="685800" y="2130425"/>
            <a:ext cx="7772400" cy="1470025"/>
          </a:xfrm>
        </p:spPr>
        <p:txBody>
          <a:bodyPr/>
          <a:lstStyle>
            <a:lvl1pPr>
              <a:defRPr sz="4000"/>
            </a:lvl1pPr>
          </a:lstStyle>
          <a:p>
            <a:pPr lvl="0"/>
            <a:r>
              <a:rPr lang="en-US" altLang="en-US" noProof="0" dirty="0" smtClean="0"/>
              <a:t>Click to edit Master title style</a:t>
            </a:r>
          </a:p>
        </p:txBody>
      </p:sp>
      <p:sp>
        <p:nvSpPr>
          <p:cNvPr id="219139" name="Rectangle 3"/>
          <p:cNvSpPr>
            <a:spLocks noGrp="1" noChangeArrowheads="1"/>
          </p:cNvSpPr>
          <p:nvPr>
            <p:ph type="subTitle" idx="1"/>
          </p:nvPr>
        </p:nvSpPr>
        <p:spPr>
          <a:xfrm>
            <a:off x="1371600" y="3886200"/>
            <a:ext cx="6400800" cy="1752600"/>
          </a:xfrm>
        </p:spPr>
        <p:txBody>
          <a:bodyPr/>
          <a:lstStyle>
            <a:lvl1pPr marL="0" indent="0" algn="ctr">
              <a:buFontTx/>
              <a:buNone/>
              <a:defRPr sz="2800"/>
            </a:lvl1pPr>
          </a:lstStyle>
          <a:p>
            <a:pPr lvl="0"/>
            <a:r>
              <a:rPr lang="en-US" altLang="en-US" noProof="0" dirty="0" smtClean="0"/>
              <a:t>Click to edit Master subtitle style</a:t>
            </a:r>
          </a:p>
        </p:txBody>
      </p:sp>
      <p:sp>
        <p:nvSpPr>
          <p:cNvPr id="219140" name="Rectangle 4"/>
          <p:cNvSpPr>
            <a:spLocks noGrp="1" noChangeArrowheads="1"/>
          </p:cNvSpPr>
          <p:nvPr>
            <p:ph type="dt" sz="half" idx="2"/>
          </p:nvPr>
        </p:nvSpPr>
        <p:spPr/>
        <p:txBody>
          <a:bodyPr/>
          <a:lstStyle>
            <a:lvl1pPr>
              <a:defRPr/>
            </a:lvl1pPr>
          </a:lstStyle>
          <a:p>
            <a:endParaRPr lang="en-US" altLang="en-US" dirty="0"/>
          </a:p>
        </p:txBody>
      </p:sp>
      <p:sp>
        <p:nvSpPr>
          <p:cNvPr id="219141" name="Rectangle 5"/>
          <p:cNvSpPr>
            <a:spLocks noGrp="1" noChangeArrowheads="1"/>
          </p:cNvSpPr>
          <p:nvPr>
            <p:ph type="ftr" sz="quarter" idx="3"/>
          </p:nvPr>
        </p:nvSpPr>
        <p:spPr/>
        <p:txBody>
          <a:bodyPr/>
          <a:lstStyle>
            <a:lvl1pPr>
              <a:defRPr/>
            </a:lvl1pPr>
          </a:lstStyle>
          <a:p>
            <a:endParaRPr lang="en-US" altLang="en-US" dirty="0"/>
          </a:p>
        </p:txBody>
      </p:sp>
      <p:sp>
        <p:nvSpPr>
          <p:cNvPr id="219142" name="Rectangle 6"/>
          <p:cNvSpPr>
            <a:spLocks noGrp="1" noChangeArrowheads="1"/>
          </p:cNvSpPr>
          <p:nvPr>
            <p:ph type="sldNum" sz="quarter" idx="4"/>
          </p:nvPr>
        </p:nvSpPr>
        <p:spPr/>
        <p:txBody>
          <a:bodyPr/>
          <a:lstStyle>
            <a:lvl1pPr>
              <a:defRPr/>
            </a:lvl1pPr>
          </a:lstStyle>
          <a:p>
            <a:fld id="{82ED5500-C921-4D17-9A13-BE12BBAB553F}" type="slidenum">
              <a:rPr lang="en-US" altLang="en-US"/>
              <a:pPr/>
              <a:t>‹#›</a:t>
            </a:fld>
            <a:endParaRPr lang="en-US"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BA1FDA01-4887-48D6-A85B-B70B3F5A576E}" type="slidenum">
              <a:rPr lang="en-US" altLang="en-US"/>
              <a:pPr/>
              <a:t>‹#›</a:t>
            </a:fld>
            <a:endParaRPr lang="en-US" altLang="en-US" dirty="0"/>
          </a:p>
        </p:txBody>
      </p:sp>
    </p:spTree>
    <p:extLst>
      <p:ext uri="{BB962C8B-B14F-4D97-AF65-F5344CB8AC3E}">
        <p14:creationId xmlns:p14="http://schemas.microsoft.com/office/powerpoint/2010/main" val="1899781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70F355AE-1033-41AE-9EED-B508FD897F9F}" type="slidenum">
              <a:rPr lang="en-US" altLang="en-US"/>
              <a:pPr/>
              <a:t>‹#›</a:t>
            </a:fld>
            <a:endParaRPr lang="en-US" altLang="en-US" dirty="0"/>
          </a:p>
        </p:txBody>
      </p:sp>
    </p:spTree>
    <p:extLst>
      <p:ext uri="{BB962C8B-B14F-4D97-AF65-F5344CB8AC3E}">
        <p14:creationId xmlns:p14="http://schemas.microsoft.com/office/powerpoint/2010/main" val="2237042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83465" y="329185"/>
            <a:ext cx="8651521" cy="829017"/>
          </a:xfrm>
          <a:prstGeom prst="rect">
            <a:avLst/>
          </a:prstGeom>
        </p:spPr>
        <p:txBody>
          <a:bodyPr/>
          <a:lstStyle>
            <a:lvl1pPr algn="l">
              <a:lnSpc>
                <a:spcPct val="90000"/>
              </a:lnSpc>
              <a:defRPr sz="2400" b="0" i="0">
                <a:solidFill>
                  <a:schemeClr val="accent2"/>
                </a:solidFill>
                <a:latin typeface="+mj-lt"/>
                <a:cs typeface="Calibri"/>
              </a:defRPr>
            </a:lvl1pPr>
          </a:lstStyle>
          <a:p>
            <a:r>
              <a:rPr lang="en-US" dirty="0" smtClean="0"/>
              <a:t>Title goes here</a:t>
            </a:r>
            <a:endParaRPr lang="en-US" dirty="0"/>
          </a:p>
        </p:txBody>
      </p:sp>
      <p:sp>
        <p:nvSpPr>
          <p:cNvPr id="9" name="Rectangle 8"/>
          <p:cNvSpPr/>
          <p:nvPr userDrawn="1"/>
        </p:nvSpPr>
        <p:spPr>
          <a:xfrm>
            <a:off x="383315" y="258335"/>
            <a:ext cx="464950" cy="675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4"/>
          <p:cNvSpPr>
            <a:spLocks noGrp="1"/>
          </p:cNvSpPr>
          <p:nvPr>
            <p:ph type="sldNum" sz="quarter" idx="4"/>
          </p:nvPr>
        </p:nvSpPr>
        <p:spPr>
          <a:xfrm>
            <a:off x="8548077" y="6375373"/>
            <a:ext cx="523592" cy="352375"/>
          </a:xfrm>
          <a:prstGeom prst="rect">
            <a:avLst/>
          </a:prstGeom>
        </p:spPr>
        <p:txBody>
          <a:bodyPr/>
          <a:lstStyle>
            <a:lvl1pPr algn="r">
              <a:defRPr sz="900" b="0" i="0">
                <a:solidFill>
                  <a:srgbClr val="000000"/>
                </a:solidFill>
                <a:latin typeface="Calibri Light"/>
                <a:cs typeface="Calibri Light"/>
              </a:defRPr>
            </a:lvl1pPr>
          </a:lstStyle>
          <a:p>
            <a:fld id="{7F8C6113-0C0C-1C44-ACF7-932454EFA479}" type="slidenum">
              <a:rPr lang="en-US" smtClean="0"/>
              <a:pPr/>
              <a:t>‹#›</a:t>
            </a:fld>
            <a:endParaRPr lang="en-US" dirty="0"/>
          </a:p>
        </p:txBody>
      </p:sp>
      <p:sp>
        <p:nvSpPr>
          <p:cNvPr id="8" name="Content Placeholder 4"/>
          <p:cNvSpPr>
            <a:spLocks noGrp="1"/>
          </p:cNvSpPr>
          <p:nvPr>
            <p:ph sz="quarter" idx="11" hasCustomPrompt="1"/>
          </p:nvPr>
        </p:nvSpPr>
        <p:spPr>
          <a:xfrm>
            <a:off x="274639" y="1327151"/>
            <a:ext cx="8672691" cy="4523316"/>
          </a:xfrm>
          <a:prstGeom prst="rect">
            <a:avLst/>
          </a:prstGeom>
        </p:spPr>
        <p:txBody>
          <a:bodyPr vert="horz"/>
          <a:lstStyle>
            <a:lvl1pPr marL="285750" indent="-285750">
              <a:lnSpc>
                <a:spcPct val="100000"/>
              </a:lnSpc>
              <a:buSzPct val="65000"/>
              <a:buFont typeface="Arial"/>
              <a:buChar char="•"/>
              <a:defRPr sz="1800"/>
            </a:lvl1pPr>
            <a:lvl2pPr marL="571500" indent="-285750">
              <a:lnSpc>
                <a:spcPct val="100000"/>
              </a:lnSpc>
              <a:buSzPct val="65000"/>
              <a:buFont typeface="Courier New"/>
              <a:buChar char="o"/>
              <a:defRPr sz="1600"/>
            </a:lvl2pPr>
            <a:lvl3pPr marL="792163" indent="-228600">
              <a:lnSpc>
                <a:spcPct val="100000"/>
              </a:lnSpc>
              <a:buSzPct val="65000"/>
              <a:buFont typeface="Courier New"/>
              <a:buChar char="o"/>
              <a:defRPr sz="1600"/>
            </a:lvl3pPr>
            <a:lvl4pPr marL="1089025" indent="-285750">
              <a:lnSpc>
                <a:spcPct val="100000"/>
              </a:lnSpc>
              <a:buSzPct val="65000"/>
              <a:buFont typeface="Courier New"/>
              <a:buChar char="o"/>
              <a:defRPr sz="1600" baseline="0"/>
            </a:lvl4pPr>
            <a:lvl5pPr marL="1374775" indent="-284163">
              <a:lnSpc>
                <a:spcPct val="100000"/>
              </a:lnSpc>
              <a:buSzPct val="65000"/>
              <a:buFont typeface="Courier New"/>
              <a:buChar char="o"/>
              <a:defRPr sz="1600"/>
            </a:lvl5pPr>
            <a:lvl6pPr>
              <a:defRPr sz="1600"/>
            </a:lvl6pPr>
          </a:lstStyle>
          <a:p>
            <a:pPr lvl="0"/>
            <a:r>
              <a:rPr lang="en-US" dirty="0" smtClean="0"/>
              <a:t>Click to add text</a:t>
            </a:r>
          </a:p>
          <a:p>
            <a:pPr lvl="1"/>
            <a:r>
              <a:rPr lang="en-US" dirty="0" smtClean="0"/>
              <a:t>Click to add text</a:t>
            </a:r>
          </a:p>
          <a:p>
            <a:pPr lvl="2"/>
            <a:r>
              <a:rPr lang="en-US" dirty="0" smtClean="0"/>
              <a:t>Click to add text</a:t>
            </a:r>
          </a:p>
          <a:p>
            <a:pPr lvl="3"/>
            <a:r>
              <a:rPr lang="en-US" dirty="0" smtClean="0"/>
              <a:t>Click to add text</a:t>
            </a:r>
          </a:p>
          <a:p>
            <a:pPr lvl="4"/>
            <a:r>
              <a:rPr lang="en-US" dirty="0" smtClean="0"/>
              <a:t>Click to add text</a:t>
            </a:r>
          </a:p>
          <a:p>
            <a:pPr lvl="4"/>
            <a:r>
              <a:rPr lang="en-US" dirty="0" smtClean="0"/>
              <a:t>Click to add text</a:t>
            </a:r>
          </a:p>
          <a:p>
            <a:pPr lvl="0"/>
            <a:r>
              <a:rPr lang="en-US" dirty="0" smtClean="0"/>
              <a:t>Click to add text</a:t>
            </a:r>
          </a:p>
        </p:txBody>
      </p:sp>
    </p:spTree>
    <p:extLst>
      <p:ext uri="{BB962C8B-B14F-4D97-AF65-F5344CB8AC3E}">
        <p14:creationId xmlns:p14="http://schemas.microsoft.com/office/powerpoint/2010/main" val="229680904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 Content w/ 1 column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solidFill>
                <a:srgbClr val="666666"/>
              </a:solidFill>
            </a:endParaRPr>
          </a:p>
        </p:txBody>
      </p:sp>
      <p:sp>
        <p:nvSpPr>
          <p:cNvPr id="5" name="Slide Number Placeholder 4"/>
          <p:cNvSpPr>
            <a:spLocks noGrp="1"/>
          </p:cNvSpPr>
          <p:nvPr>
            <p:ph type="sldNum" sz="quarter" idx="12"/>
          </p:nvPr>
        </p:nvSpPr>
        <p:spPr/>
        <p:txBody>
          <a:bodyPr/>
          <a:lstStyle/>
          <a:p>
            <a:fld id="{33D6E5A2-EC83-451F-A719-9AC1370DD5CF}" type="slidenum">
              <a:rPr lang="en-US" smtClean="0">
                <a:solidFill>
                  <a:srgbClr val="666666"/>
                </a:solidFill>
              </a:rPr>
              <a:pPr/>
              <a:t>‹#›</a:t>
            </a:fld>
            <a:endParaRPr lang="en-US" dirty="0">
              <a:solidFill>
                <a:srgbClr val="666666"/>
              </a:solidFill>
            </a:endParaRPr>
          </a:p>
        </p:txBody>
      </p:sp>
      <p:sp>
        <p:nvSpPr>
          <p:cNvPr id="7" name="Content Placeholder 6"/>
          <p:cNvSpPr>
            <a:spLocks noGrp="1"/>
          </p:cNvSpPr>
          <p:nvPr>
            <p:ph sz="quarter" idx="13"/>
          </p:nvPr>
        </p:nvSpPr>
        <p:spPr>
          <a:xfrm>
            <a:off x="762000" y="1600200"/>
            <a:ext cx="8001000" cy="4724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4"/>
          </p:nvPr>
        </p:nvSpPr>
        <p:spPr/>
        <p:txBody>
          <a:bodyPr/>
          <a:lstStyle/>
          <a:p>
            <a:r>
              <a:rPr lang="en-AU" smtClean="0">
                <a:solidFill>
                  <a:srgbClr val="666666"/>
                </a:solidFill>
              </a:rPr>
              <a:t>@2016 Seyfarth Shaw LLP</a:t>
            </a:r>
            <a:endParaRPr lang="en-AU" dirty="0">
              <a:solidFill>
                <a:srgbClr val="666666"/>
              </a:solidFill>
            </a:endParaRPr>
          </a:p>
        </p:txBody>
      </p:sp>
    </p:spTree>
    <p:extLst>
      <p:ext uri="{BB962C8B-B14F-4D97-AF65-F5344CB8AC3E}">
        <p14:creationId xmlns:p14="http://schemas.microsoft.com/office/powerpoint/2010/main" val="8663707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White Content 2 column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rIns="0" bIns="0"/>
          <a:lstStyle/>
          <a:p>
            <a:r>
              <a:rPr lang="en-US" dirty="0" smtClean="0"/>
              <a:t>Click to edit Master title style</a:t>
            </a:r>
            <a:endParaRPr lang="en-US" dirty="0"/>
          </a:p>
        </p:txBody>
      </p:sp>
      <p:sp>
        <p:nvSpPr>
          <p:cNvPr id="3" name="Content Placeholder 2"/>
          <p:cNvSpPr>
            <a:spLocks noGrp="1"/>
          </p:cNvSpPr>
          <p:nvPr>
            <p:ph sz="half" idx="1"/>
          </p:nvPr>
        </p:nvSpPr>
        <p:spPr>
          <a:xfrm>
            <a:off x="762000" y="1600200"/>
            <a:ext cx="4038600" cy="4525963"/>
          </a:xfrm>
        </p:spPr>
        <p:txBody>
          <a:bodyPr lIns="0" tIns="0" rIns="0" bIns="0"/>
          <a:lstStyle>
            <a:lvl1pPr marL="0" indent="0">
              <a:buFont typeface="Arial" pitchFamily="34" charset="0"/>
              <a:buChar cha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76800" y="1600200"/>
            <a:ext cx="4038600" cy="4525963"/>
          </a:xfrm>
        </p:spPr>
        <p:txBody>
          <a:bodyPr/>
          <a:lstStyle>
            <a:lvl1pPr marL="0" indent="0">
              <a:buFont typeface="Arial" pitchFamily="34" charset="0"/>
              <a:buChar cha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endParaRPr lang="en-US" dirty="0">
              <a:solidFill>
                <a:srgbClr val="666666"/>
              </a:solidFill>
            </a:endParaRPr>
          </a:p>
        </p:txBody>
      </p:sp>
      <p:sp>
        <p:nvSpPr>
          <p:cNvPr id="7" name="Slide Number Placeholder 6"/>
          <p:cNvSpPr>
            <a:spLocks noGrp="1"/>
          </p:cNvSpPr>
          <p:nvPr>
            <p:ph type="sldNum" sz="quarter" idx="12"/>
          </p:nvPr>
        </p:nvSpPr>
        <p:spPr/>
        <p:txBody>
          <a:bodyPr/>
          <a:lstStyle/>
          <a:p>
            <a:fld id="{33D6E5A2-EC83-451F-A719-9AC1370DD5CF}" type="slidenum">
              <a:rPr lang="en-US" smtClean="0">
                <a:solidFill>
                  <a:srgbClr val="666666"/>
                </a:solidFill>
              </a:rPr>
              <a:pPr/>
              <a:t>‹#›</a:t>
            </a:fld>
            <a:endParaRPr lang="en-US" dirty="0">
              <a:solidFill>
                <a:srgbClr val="666666"/>
              </a:solidFill>
            </a:endParaRPr>
          </a:p>
        </p:txBody>
      </p:sp>
      <p:sp>
        <p:nvSpPr>
          <p:cNvPr id="6" name="Footer Placeholder 5"/>
          <p:cNvSpPr>
            <a:spLocks noGrp="1"/>
          </p:cNvSpPr>
          <p:nvPr>
            <p:ph type="ftr" sz="quarter" idx="13"/>
          </p:nvPr>
        </p:nvSpPr>
        <p:spPr/>
        <p:txBody>
          <a:bodyPr/>
          <a:lstStyle/>
          <a:p>
            <a:r>
              <a:rPr lang="en-AU" smtClean="0">
                <a:solidFill>
                  <a:srgbClr val="666666"/>
                </a:solidFill>
              </a:rPr>
              <a:t>@2016 Seyfarth Shaw LLP</a:t>
            </a:r>
            <a:endParaRPr lang="en-AU" dirty="0">
              <a:solidFill>
                <a:srgbClr val="666666"/>
              </a:solidFill>
            </a:endParaRPr>
          </a:p>
        </p:txBody>
      </p:sp>
    </p:spTree>
    <p:extLst>
      <p:ext uri="{BB962C8B-B14F-4D97-AF65-F5344CB8AC3E}">
        <p14:creationId xmlns:p14="http://schemas.microsoft.com/office/powerpoint/2010/main" val="17970103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White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rIns="0" bIns="0"/>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endParaRPr lang="en-US" dirty="0">
              <a:solidFill>
                <a:srgbClr val="666666"/>
              </a:solidFill>
            </a:endParaRPr>
          </a:p>
        </p:txBody>
      </p:sp>
      <p:sp>
        <p:nvSpPr>
          <p:cNvPr id="5" name="Slide Number Placeholder 4"/>
          <p:cNvSpPr>
            <a:spLocks noGrp="1"/>
          </p:cNvSpPr>
          <p:nvPr>
            <p:ph type="sldNum" sz="quarter" idx="12"/>
          </p:nvPr>
        </p:nvSpPr>
        <p:spPr/>
        <p:txBody>
          <a:bodyPr/>
          <a:lstStyle/>
          <a:p>
            <a:fld id="{33D6E5A2-EC83-451F-A719-9AC1370DD5CF}" type="slidenum">
              <a:rPr lang="en-US" smtClean="0">
                <a:solidFill>
                  <a:srgbClr val="666666"/>
                </a:solidFill>
              </a:rPr>
              <a:pPr/>
              <a:t>‹#›</a:t>
            </a:fld>
            <a:endParaRPr lang="en-US" dirty="0">
              <a:solidFill>
                <a:srgbClr val="666666"/>
              </a:solidFill>
            </a:endParaRPr>
          </a:p>
        </p:txBody>
      </p:sp>
      <p:sp>
        <p:nvSpPr>
          <p:cNvPr id="4" name="Footer Placeholder 3"/>
          <p:cNvSpPr>
            <a:spLocks noGrp="1"/>
          </p:cNvSpPr>
          <p:nvPr>
            <p:ph type="ftr" sz="quarter" idx="13"/>
          </p:nvPr>
        </p:nvSpPr>
        <p:spPr/>
        <p:txBody>
          <a:bodyPr/>
          <a:lstStyle/>
          <a:p>
            <a:r>
              <a:rPr lang="en-AU" smtClean="0">
                <a:solidFill>
                  <a:srgbClr val="666666"/>
                </a:solidFill>
              </a:rPr>
              <a:t>@2016 Seyfarth Shaw LLP</a:t>
            </a:r>
            <a:endParaRPr lang="en-AU" dirty="0">
              <a:solidFill>
                <a:srgbClr val="666666"/>
              </a:solidFill>
            </a:endParaRPr>
          </a:p>
        </p:txBody>
      </p:sp>
    </p:spTree>
    <p:extLst>
      <p:ext uri="{BB962C8B-B14F-4D97-AF65-F5344CB8AC3E}">
        <p14:creationId xmlns:p14="http://schemas.microsoft.com/office/powerpoint/2010/main" val="31649977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D7AFA042-2070-467B-864C-EE69988E1653}" type="slidenum">
              <a:rPr lang="en-US" altLang="en-US"/>
              <a:pPr/>
              <a:t>‹#›</a:t>
            </a:fld>
            <a:endParaRPr lang="en-US" altLang="en-US" dirty="0"/>
          </a:p>
        </p:txBody>
      </p:sp>
    </p:spTree>
    <p:extLst>
      <p:ext uri="{BB962C8B-B14F-4D97-AF65-F5344CB8AC3E}">
        <p14:creationId xmlns:p14="http://schemas.microsoft.com/office/powerpoint/2010/main" val="3648997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27E77A89-C70E-4545-8296-770D45083380}" type="slidenum">
              <a:rPr lang="en-US" altLang="en-US"/>
              <a:pPr/>
              <a:t>‹#›</a:t>
            </a:fld>
            <a:endParaRPr lang="en-US" altLang="en-US" dirty="0"/>
          </a:p>
        </p:txBody>
      </p:sp>
    </p:spTree>
    <p:extLst>
      <p:ext uri="{BB962C8B-B14F-4D97-AF65-F5344CB8AC3E}">
        <p14:creationId xmlns:p14="http://schemas.microsoft.com/office/powerpoint/2010/main" val="1025111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8AE3F47B-D060-4AA3-A888-1E89C594AEA3}" type="slidenum">
              <a:rPr lang="en-US" altLang="en-US"/>
              <a:pPr/>
              <a:t>‹#›</a:t>
            </a:fld>
            <a:endParaRPr lang="en-US" altLang="en-US" dirty="0"/>
          </a:p>
        </p:txBody>
      </p:sp>
    </p:spTree>
    <p:extLst>
      <p:ext uri="{BB962C8B-B14F-4D97-AF65-F5344CB8AC3E}">
        <p14:creationId xmlns:p14="http://schemas.microsoft.com/office/powerpoint/2010/main" val="3459389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dirty="0"/>
          </a:p>
        </p:txBody>
      </p:sp>
      <p:sp>
        <p:nvSpPr>
          <p:cNvPr id="8" name="Footer Placeholder 7"/>
          <p:cNvSpPr>
            <a:spLocks noGrp="1"/>
          </p:cNvSpPr>
          <p:nvPr>
            <p:ph type="ftr" sz="quarter" idx="11"/>
          </p:nvPr>
        </p:nvSpPr>
        <p:spPr/>
        <p:txBody>
          <a:bodyPr/>
          <a:lstStyle>
            <a:lvl1pPr>
              <a:defRPr/>
            </a:lvl1pPr>
          </a:lstStyle>
          <a:p>
            <a:endParaRPr lang="en-US" altLang="en-US" dirty="0"/>
          </a:p>
        </p:txBody>
      </p:sp>
      <p:sp>
        <p:nvSpPr>
          <p:cNvPr id="9" name="Slide Number Placeholder 8"/>
          <p:cNvSpPr>
            <a:spLocks noGrp="1"/>
          </p:cNvSpPr>
          <p:nvPr>
            <p:ph type="sldNum" sz="quarter" idx="12"/>
          </p:nvPr>
        </p:nvSpPr>
        <p:spPr/>
        <p:txBody>
          <a:bodyPr/>
          <a:lstStyle>
            <a:lvl1pPr>
              <a:defRPr/>
            </a:lvl1pPr>
          </a:lstStyle>
          <a:p>
            <a:fld id="{72A53A66-8748-4567-800E-A66185188638}" type="slidenum">
              <a:rPr lang="en-US" altLang="en-US"/>
              <a:pPr/>
              <a:t>‹#›</a:t>
            </a:fld>
            <a:endParaRPr lang="en-US" altLang="en-US" dirty="0"/>
          </a:p>
        </p:txBody>
      </p:sp>
    </p:spTree>
    <p:extLst>
      <p:ext uri="{BB962C8B-B14F-4D97-AF65-F5344CB8AC3E}">
        <p14:creationId xmlns:p14="http://schemas.microsoft.com/office/powerpoint/2010/main" val="2455622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dirty="0"/>
          </a:p>
        </p:txBody>
      </p:sp>
      <p:sp>
        <p:nvSpPr>
          <p:cNvPr id="4" name="Footer Placeholder 3"/>
          <p:cNvSpPr>
            <a:spLocks noGrp="1"/>
          </p:cNvSpPr>
          <p:nvPr>
            <p:ph type="ftr" sz="quarter" idx="11"/>
          </p:nvPr>
        </p:nvSpPr>
        <p:spPr/>
        <p:txBody>
          <a:bodyPr/>
          <a:lstStyle>
            <a:lvl1pPr>
              <a:defRPr/>
            </a:lvl1pPr>
          </a:lstStyle>
          <a:p>
            <a:endParaRPr lang="en-US" altLang="en-US" dirty="0"/>
          </a:p>
        </p:txBody>
      </p:sp>
      <p:sp>
        <p:nvSpPr>
          <p:cNvPr id="5" name="Slide Number Placeholder 4"/>
          <p:cNvSpPr>
            <a:spLocks noGrp="1"/>
          </p:cNvSpPr>
          <p:nvPr>
            <p:ph type="sldNum" sz="quarter" idx="12"/>
          </p:nvPr>
        </p:nvSpPr>
        <p:spPr/>
        <p:txBody>
          <a:bodyPr/>
          <a:lstStyle>
            <a:lvl1pPr>
              <a:defRPr/>
            </a:lvl1pPr>
          </a:lstStyle>
          <a:p>
            <a:fld id="{96716379-4959-40E9-AE3B-1C6187A6F858}" type="slidenum">
              <a:rPr lang="en-US" altLang="en-US"/>
              <a:pPr/>
              <a:t>‹#›</a:t>
            </a:fld>
            <a:endParaRPr lang="en-US" altLang="en-US" dirty="0"/>
          </a:p>
        </p:txBody>
      </p:sp>
    </p:spTree>
    <p:extLst>
      <p:ext uri="{BB962C8B-B14F-4D97-AF65-F5344CB8AC3E}">
        <p14:creationId xmlns:p14="http://schemas.microsoft.com/office/powerpoint/2010/main" val="1925508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dirty="0"/>
          </a:p>
        </p:txBody>
      </p:sp>
      <p:sp>
        <p:nvSpPr>
          <p:cNvPr id="3" name="Footer Placeholder 2"/>
          <p:cNvSpPr>
            <a:spLocks noGrp="1"/>
          </p:cNvSpPr>
          <p:nvPr>
            <p:ph type="ftr" sz="quarter" idx="11"/>
          </p:nvPr>
        </p:nvSpPr>
        <p:spPr/>
        <p:txBody>
          <a:bodyPr/>
          <a:lstStyle>
            <a:lvl1pPr>
              <a:defRPr/>
            </a:lvl1pPr>
          </a:lstStyle>
          <a:p>
            <a:endParaRPr lang="en-US" altLang="en-US" dirty="0"/>
          </a:p>
        </p:txBody>
      </p:sp>
      <p:sp>
        <p:nvSpPr>
          <p:cNvPr id="4" name="Slide Number Placeholder 3"/>
          <p:cNvSpPr>
            <a:spLocks noGrp="1"/>
          </p:cNvSpPr>
          <p:nvPr>
            <p:ph type="sldNum" sz="quarter" idx="12"/>
          </p:nvPr>
        </p:nvSpPr>
        <p:spPr/>
        <p:txBody>
          <a:bodyPr/>
          <a:lstStyle>
            <a:lvl1pPr>
              <a:defRPr/>
            </a:lvl1pPr>
          </a:lstStyle>
          <a:p>
            <a:fld id="{3EF54779-E06B-4501-8E88-5FD6B72A5C37}" type="slidenum">
              <a:rPr lang="en-US" altLang="en-US"/>
              <a:pPr/>
              <a:t>‹#›</a:t>
            </a:fld>
            <a:endParaRPr lang="en-US" altLang="en-US" dirty="0"/>
          </a:p>
        </p:txBody>
      </p:sp>
    </p:spTree>
    <p:extLst>
      <p:ext uri="{BB962C8B-B14F-4D97-AF65-F5344CB8AC3E}">
        <p14:creationId xmlns:p14="http://schemas.microsoft.com/office/powerpoint/2010/main" val="642511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C2EC819B-3921-46A1-B319-5D3501B98B2B}" type="slidenum">
              <a:rPr lang="en-US" altLang="en-US"/>
              <a:pPr/>
              <a:t>‹#›</a:t>
            </a:fld>
            <a:endParaRPr lang="en-US" altLang="en-US" dirty="0"/>
          </a:p>
        </p:txBody>
      </p:sp>
    </p:spTree>
    <p:extLst>
      <p:ext uri="{BB962C8B-B14F-4D97-AF65-F5344CB8AC3E}">
        <p14:creationId xmlns:p14="http://schemas.microsoft.com/office/powerpoint/2010/main" val="3775761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38B811F0-9D41-425B-ADC5-27BAA77107B4}" type="slidenum">
              <a:rPr lang="en-US" altLang="en-US"/>
              <a:pPr/>
              <a:t>‹#›</a:t>
            </a:fld>
            <a:endParaRPr lang="en-US" altLang="en-US" dirty="0"/>
          </a:p>
        </p:txBody>
      </p:sp>
    </p:spTree>
    <p:extLst>
      <p:ext uri="{BB962C8B-B14F-4D97-AF65-F5344CB8AC3E}">
        <p14:creationId xmlns:p14="http://schemas.microsoft.com/office/powerpoint/2010/main" val="3379284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21606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2160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endParaRPr lang="en-US" altLang="en-US" dirty="0"/>
          </a:p>
        </p:txBody>
      </p:sp>
      <p:sp>
        <p:nvSpPr>
          <p:cNvPr id="21606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endParaRPr lang="en-US" altLang="en-US" dirty="0"/>
          </a:p>
        </p:txBody>
      </p:sp>
      <p:sp>
        <p:nvSpPr>
          <p:cNvPr id="21607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24AE4637-771D-459D-B171-CE6DC86D31D1}"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9" r:id="rId12"/>
  </p:sldLayoutIdLst>
  <p:hf hdr="0" ftr="0" dt="0"/>
  <p:txStyles>
    <p:titleStyle>
      <a:lvl1pPr algn="ctr" rtl="0" fontAlgn="base">
        <a:spcBef>
          <a:spcPct val="0"/>
        </a:spcBef>
        <a:spcAft>
          <a:spcPct val="0"/>
        </a:spcAft>
        <a:defRPr sz="36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1800">
          <a:solidFill>
            <a:schemeClr val="tx1"/>
          </a:solidFill>
          <a:latin typeface="+mn-lt"/>
        </a:defRPr>
      </a:lvl4pPr>
      <a:lvl5pPr marL="2057400" indent="-228600" algn="l" rtl="0" fontAlgn="base">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76200"/>
            <a:ext cx="8077200" cy="12954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62000" y="1600200"/>
            <a:ext cx="8077200" cy="4525963"/>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2590800" y="6400800"/>
            <a:ext cx="4419600" cy="365125"/>
          </a:xfrm>
          <a:prstGeom prst="rect">
            <a:avLst/>
          </a:prstGeom>
        </p:spPr>
        <p:txBody>
          <a:bodyPr vert="horz" lIns="91440" tIns="45720" rIns="91440" bIns="45720" rtlCol="0" anchor="ctr"/>
          <a:lstStyle>
            <a:lvl1pPr algn="ctr">
              <a:defRPr sz="900">
                <a:solidFill>
                  <a:schemeClr val="bg1"/>
                </a:solidFill>
              </a:defRPr>
            </a:lvl1pPr>
          </a:lstStyle>
          <a:p>
            <a:pPr eaLnBrk="1" fontAlgn="auto" hangingPunct="1">
              <a:spcBef>
                <a:spcPts val="0"/>
              </a:spcBef>
              <a:spcAft>
                <a:spcPts val="0"/>
              </a:spcAft>
            </a:pPr>
            <a:endParaRPr lang="en-US" dirty="0">
              <a:solidFill>
                <a:srgbClr val="666666"/>
              </a:solidFill>
              <a:latin typeface="Arial"/>
              <a:ea typeface="+mn-ea"/>
            </a:endParaRPr>
          </a:p>
        </p:txBody>
      </p:sp>
      <p:sp>
        <p:nvSpPr>
          <p:cNvPr id="6" name="Slide Number Placeholder 5"/>
          <p:cNvSpPr>
            <a:spLocks noGrp="1"/>
          </p:cNvSpPr>
          <p:nvPr>
            <p:ph type="sldNum" sz="quarter" idx="4"/>
          </p:nvPr>
        </p:nvSpPr>
        <p:spPr>
          <a:xfrm>
            <a:off x="7010400" y="6400800"/>
            <a:ext cx="1828800" cy="365760"/>
          </a:xfrm>
          <a:prstGeom prst="rect">
            <a:avLst/>
          </a:prstGeom>
        </p:spPr>
        <p:txBody>
          <a:bodyPr vert="horz" lIns="91440" tIns="45720" rIns="91440" bIns="45720" rtlCol="0" anchor="ctr"/>
          <a:lstStyle>
            <a:lvl1pPr algn="r">
              <a:defRPr sz="900">
                <a:solidFill>
                  <a:schemeClr val="bg1"/>
                </a:solidFill>
              </a:defRPr>
            </a:lvl1pPr>
          </a:lstStyle>
          <a:p>
            <a:pPr eaLnBrk="1" fontAlgn="auto" hangingPunct="1">
              <a:spcBef>
                <a:spcPts val="0"/>
              </a:spcBef>
              <a:spcAft>
                <a:spcPts val="0"/>
              </a:spcAft>
            </a:pPr>
            <a:fld id="{33D6E5A2-EC83-451F-A719-9AC1370DD5CF}" type="slidenum">
              <a:rPr lang="en-US" smtClean="0">
                <a:solidFill>
                  <a:srgbClr val="666666"/>
                </a:solidFill>
                <a:latin typeface="Arial"/>
                <a:ea typeface="+mn-ea"/>
              </a:rPr>
              <a:pPr eaLnBrk="1" fontAlgn="auto" hangingPunct="1">
                <a:spcBef>
                  <a:spcPts val="0"/>
                </a:spcBef>
                <a:spcAft>
                  <a:spcPts val="0"/>
                </a:spcAft>
              </a:pPr>
              <a:t>‹#›</a:t>
            </a:fld>
            <a:endParaRPr lang="en-US" dirty="0">
              <a:solidFill>
                <a:srgbClr val="666666"/>
              </a:solidFill>
              <a:latin typeface="Arial"/>
              <a:ea typeface="+mn-ea"/>
            </a:endParaRPr>
          </a:p>
        </p:txBody>
      </p:sp>
      <p:sp>
        <p:nvSpPr>
          <p:cNvPr id="5" name="Footer Placeholder 4"/>
          <p:cNvSpPr>
            <a:spLocks noGrp="1"/>
          </p:cNvSpPr>
          <p:nvPr>
            <p:ph type="ftr" sz="quarter" idx="3"/>
          </p:nvPr>
        </p:nvSpPr>
        <p:spPr>
          <a:xfrm>
            <a:off x="758952" y="6623840"/>
            <a:ext cx="3657600" cy="138499"/>
          </a:xfrm>
          <a:prstGeom prst="rect">
            <a:avLst/>
          </a:prstGeom>
        </p:spPr>
        <p:txBody>
          <a:bodyPr vert="horz" lIns="0" tIns="0" rIns="0" bIns="0" rtlCol="0" anchor="ctr">
            <a:spAutoFit/>
          </a:bodyPr>
          <a:lstStyle>
            <a:lvl1pPr algn="l">
              <a:defRPr sz="900">
                <a:solidFill>
                  <a:schemeClr val="bg1"/>
                </a:solidFill>
              </a:defRPr>
            </a:lvl1pPr>
          </a:lstStyle>
          <a:p>
            <a:pPr eaLnBrk="1" fontAlgn="auto" hangingPunct="1">
              <a:spcBef>
                <a:spcPts val="0"/>
              </a:spcBef>
              <a:spcAft>
                <a:spcPts val="0"/>
              </a:spcAft>
            </a:pPr>
            <a:r>
              <a:rPr lang="en-AU" smtClean="0">
                <a:solidFill>
                  <a:srgbClr val="666666"/>
                </a:solidFill>
                <a:latin typeface="Arial"/>
                <a:ea typeface="+mn-ea"/>
              </a:rPr>
              <a:t>@2016 Seyfarth Shaw LLP</a:t>
            </a:r>
            <a:endParaRPr lang="en-AU" dirty="0">
              <a:solidFill>
                <a:srgbClr val="666666"/>
              </a:solidFill>
              <a:latin typeface="Arial"/>
              <a:ea typeface="+mn-ea"/>
            </a:endParaRPr>
          </a:p>
        </p:txBody>
      </p:sp>
    </p:spTree>
    <p:extLst>
      <p:ext uri="{BB962C8B-B14F-4D97-AF65-F5344CB8AC3E}">
        <p14:creationId xmlns:p14="http://schemas.microsoft.com/office/powerpoint/2010/main" val="5511595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dt="0"/>
  <p:txStyles>
    <p:titleStyle>
      <a:lvl1pPr algn="l" defTabSz="914400" rtl="0" eaLnBrk="1" latinLnBrk="0" hangingPunct="1">
        <a:spcBef>
          <a:spcPct val="0"/>
        </a:spcBef>
        <a:buNone/>
        <a:defRPr lang="en-US" sz="3200" b="1" kern="1200" baseline="0" dirty="0" smtClean="0">
          <a:solidFill>
            <a:schemeClr val="tx1"/>
          </a:solidFill>
          <a:latin typeface="+mj-lt"/>
          <a:ea typeface="+mj-ea"/>
          <a:cs typeface="+mj-cs"/>
        </a:defRPr>
      </a:lvl1pPr>
    </p:titleStyle>
    <p:bodyStyle>
      <a:lvl1pPr marL="0" indent="0" algn="l" defTabSz="914400" rtl="0" eaLnBrk="1" latinLnBrk="0" hangingPunct="1">
        <a:spcBef>
          <a:spcPts val="500"/>
        </a:spcBef>
        <a:buFont typeface="Arial" pitchFamily="34" charset="0"/>
        <a:buChar char="‏"/>
        <a:defRPr sz="2400" kern="1200" baseline="0">
          <a:solidFill>
            <a:schemeClr val="tx1"/>
          </a:solidFill>
          <a:latin typeface="+mn-lt"/>
          <a:ea typeface="+mn-ea"/>
          <a:cs typeface="+mn-cs"/>
        </a:defRPr>
      </a:lvl1pPr>
      <a:lvl2pPr marL="457200" indent="-228600" algn="l" defTabSz="914400" rtl="0" eaLnBrk="1" latinLnBrk="0" hangingPunct="1">
        <a:spcBef>
          <a:spcPts val="500"/>
        </a:spcBef>
        <a:buFont typeface="Arial" pitchFamily="34" charset="0"/>
        <a:buChar char="•"/>
        <a:defRPr sz="2000" kern="1200">
          <a:solidFill>
            <a:schemeClr val="tx1"/>
          </a:solidFill>
          <a:latin typeface="+mn-lt"/>
          <a:ea typeface="+mn-ea"/>
          <a:cs typeface="+mn-cs"/>
        </a:defRPr>
      </a:lvl2pPr>
      <a:lvl3pPr marL="685800" indent="-228600" algn="l" defTabSz="914400" rtl="0" eaLnBrk="1" latinLnBrk="0" hangingPunct="1">
        <a:spcBef>
          <a:spcPts val="500"/>
        </a:spcBef>
        <a:buClrTx/>
        <a:buFont typeface="Arial" pitchFamily="34" charset="0"/>
        <a:buChar char="•"/>
        <a:defRPr sz="1800" kern="1200">
          <a:solidFill>
            <a:srgbClr val="000000"/>
          </a:solidFill>
          <a:latin typeface="+mn-lt"/>
          <a:ea typeface="+mn-ea"/>
          <a:cs typeface="+mn-cs"/>
        </a:defRPr>
      </a:lvl3pPr>
      <a:lvl4pPr marL="914400" indent="-228600" algn="l" defTabSz="914400" rtl="0" eaLnBrk="1" latinLnBrk="0" hangingPunct="1">
        <a:spcBef>
          <a:spcPts val="500"/>
        </a:spcBef>
        <a:buFont typeface="Arial" pitchFamily="34" charset="0"/>
        <a:buChar char="•"/>
        <a:defRPr sz="1400" kern="1200">
          <a:solidFill>
            <a:srgbClr val="000000"/>
          </a:solidFill>
          <a:latin typeface="+mn-lt"/>
          <a:ea typeface="+mn-ea"/>
          <a:cs typeface="+mn-cs"/>
        </a:defRPr>
      </a:lvl4pPr>
      <a:lvl5pPr marL="914400" indent="0" algn="l" defTabSz="914400" rtl="0" eaLnBrk="1" latinLnBrk="0" hangingPunct="1">
        <a:spcBef>
          <a:spcPts val="500"/>
        </a:spcBef>
        <a:buFontTx/>
        <a:buNone/>
        <a:defRPr sz="1200" b="0" i="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6.emf"/><Relationship Id="rId7" Type="http://schemas.openxmlformats.org/officeDocument/2006/relationships/image" Target="../media/image12.emf"/><Relationship Id="rId2"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7.png"/><Relationship Id="rId9"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ctrTitle"/>
          </p:nvPr>
        </p:nvSpPr>
        <p:spPr>
          <a:xfrm>
            <a:off x="609600" y="2038350"/>
            <a:ext cx="8001000" cy="2152650"/>
          </a:xfrm>
        </p:spPr>
        <p:txBody>
          <a:bodyPr/>
          <a:lstStyle/>
          <a:p>
            <a:r>
              <a:rPr lang="en-US" altLang="en-US" b="1" cap="small" dirty="0" smtClean="0"/>
              <a:t>Sales Effectiveness:</a:t>
            </a:r>
            <a:br>
              <a:rPr lang="en-US" altLang="en-US" b="1" cap="small" dirty="0" smtClean="0"/>
            </a:br>
            <a:r>
              <a:rPr lang="en-US" altLang="en-US" b="1" cap="small" dirty="0" smtClean="0"/>
              <a:t>Use, Benefits, and Pitfalls</a:t>
            </a:r>
            <a:br>
              <a:rPr lang="en-US" altLang="en-US" b="1" cap="small" dirty="0" smtClean="0"/>
            </a:br>
            <a:r>
              <a:rPr lang="en-US" altLang="en-US" b="1" cap="small" dirty="0" smtClean="0"/>
              <a:t>(Part 2)</a:t>
            </a:r>
            <a:endParaRPr lang="en-US" altLang="en-US" b="1" dirty="0"/>
          </a:p>
        </p:txBody>
      </p:sp>
      <p:sp>
        <p:nvSpPr>
          <p:cNvPr id="155651" name="Rectangle 3"/>
          <p:cNvSpPr>
            <a:spLocks noGrp="1" noChangeArrowheads="1"/>
          </p:cNvSpPr>
          <p:nvPr>
            <p:ph type="subTitle" idx="1"/>
          </p:nvPr>
        </p:nvSpPr>
        <p:spPr>
          <a:xfrm>
            <a:off x="685800" y="381000"/>
            <a:ext cx="8077200" cy="1143000"/>
          </a:xfrm>
        </p:spPr>
        <p:txBody>
          <a:bodyPr/>
          <a:lstStyle/>
          <a:p>
            <a:r>
              <a:rPr lang="en-US" altLang="en-US" sz="3200" b="1" dirty="0">
                <a:solidFill>
                  <a:srgbClr val="005293"/>
                </a:solidFill>
              </a:rPr>
              <a:t>National Association </a:t>
            </a:r>
            <a:r>
              <a:rPr lang="en-US" altLang="en-US" sz="3200" b="1" dirty="0" smtClean="0">
                <a:solidFill>
                  <a:srgbClr val="005293"/>
                </a:solidFill>
              </a:rPr>
              <a:t>of </a:t>
            </a:r>
            <a:br>
              <a:rPr lang="en-US" altLang="en-US" sz="3200" b="1" dirty="0" smtClean="0">
                <a:solidFill>
                  <a:srgbClr val="005293"/>
                </a:solidFill>
              </a:rPr>
            </a:br>
            <a:r>
              <a:rPr lang="en-US" altLang="en-US" sz="3200" b="1" dirty="0" smtClean="0">
                <a:solidFill>
                  <a:srgbClr val="005293"/>
                </a:solidFill>
              </a:rPr>
              <a:t>Motor </a:t>
            </a:r>
            <a:r>
              <a:rPr lang="en-US" altLang="en-US" sz="3200" b="1" dirty="0">
                <a:solidFill>
                  <a:srgbClr val="005293"/>
                </a:solidFill>
              </a:rPr>
              <a:t>Vehicle Boards and </a:t>
            </a:r>
            <a:r>
              <a:rPr lang="en-US" altLang="en-US" sz="3200" b="1" dirty="0" smtClean="0">
                <a:solidFill>
                  <a:srgbClr val="005293"/>
                </a:solidFill>
              </a:rPr>
              <a:t>Commissions</a:t>
            </a:r>
            <a:br>
              <a:rPr lang="en-US" altLang="en-US" sz="3200" b="1" dirty="0" smtClean="0">
                <a:solidFill>
                  <a:srgbClr val="005293"/>
                </a:solidFill>
              </a:rPr>
            </a:br>
            <a:r>
              <a:rPr lang="en-US" altLang="en-US" sz="3200" b="1" i="1" dirty="0" smtClean="0">
                <a:solidFill>
                  <a:srgbClr val="005293"/>
                </a:solidFill>
              </a:rPr>
              <a:t>2016 Fall Workshop</a:t>
            </a:r>
            <a:endParaRPr lang="en-US" altLang="en-US" sz="3200" b="1" i="1" dirty="0">
              <a:solidFill>
                <a:srgbClr val="005293"/>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924099757"/>
              </p:ext>
            </p:extLst>
          </p:nvPr>
        </p:nvGraphicFramePr>
        <p:xfrm>
          <a:off x="1905000" y="4343400"/>
          <a:ext cx="6096000" cy="91440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en-US" dirty="0" smtClean="0">
                          <a:solidFill>
                            <a:srgbClr val="005293"/>
                          </a:solidFill>
                        </a:rPr>
                        <a:t>Joseph F.</a:t>
                      </a:r>
                      <a:r>
                        <a:rPr lang="en-US" baseline="0" dirty="0" smtClean="0">
                          <a:solidFill>
                            <a:srgbClr val="005293"/>
                          </a:solidFill>
                        </a:rPr>
                        <a:t> Roesner</a:t>
                      </a:r>
                      <a:endParaRPr lang="en-US" dirty="0" smtClean="0">
                        <a:solidFill>
                          <a:srgbClr val="005293"/>
                        </a:solidFill>
                      </a:endParaRPr>
                    </a:p>
                    <a:p>
                      <a:r>
                        <a:rPr lang="en-US" dirty="0" smtClean="0">
                          <a:solidFill>
                            <a:srgbClr val="005293"/>
                          </a:solidFill>
                        </a:rPr>
                        <a:t>The Fontana Group</a:t>
                      </a:r>
                    </a:p>
                    <a:p>
                      <a:r>
                        <a:rPr lang="en-US" dirty="0" smtClean="0">
                          <a:solidFill>
                            <a:srgbClr val="005293"/>
                          </a:solidFill>
                        </a:rPr>
                        <a:t>Tucson, AZ</a:t>
                      </a:r>
                      <a:endParaRPr lang="en-US" dirty="0">
                        <a:solidFill>
                          <a:srgbClr val="005293"/>
                        </a:solidFill>
                      </a:endParaRPr>
                    </a:p>
                  </a:txBody>
                  <a:tcPr>
                    <a:noFill/>
                  </a:tcPr>
                </a:tc>
                <a:tc>
                  <a:txBody>
                    <a:bodyPr/>
                    <a:lstStyle/>
                    <a:p>
                      <a:r>
                        <a:rPr lang="en-US" dirty="0" smtClean="0">
                          <a:solidFill>
                            <a:srgbClr val="005293"/>
                          </a:solidFill>
                        </a:rPr>
                        <a:t>Sharif</a:t>
                      </a:r>
                      <a:r>
                        <a:rPr lang="en-US" baseline="0" dirty="0" smtClean="0">
                          <a:solidFill>
                            <a:srgbClr val="005293"/>
                          </a:solidFill>
                        </a:rPr>
                        <a:t> Farhat</a:t>
                      </a:r>
                      <a:endParaRPr lang="en-US" dirty="0" smtClean="0">
                        <a:solidFill>
                          <a:srgbClr val="005293"/>
                        </a:solidFill>
                      </a:endParaRPr>
                    </a:p>
                    <a:p>
                      <a:r>
                        <a:rPr lang="en-US" dirty="0" smtClean="0">
                          <a:solidFill>
                            <a:srgbClr val="005293"/>
                          </a:solidFill>
                        </a:rPr>
                        <a:t>Urban Science</a:t>
                      </a:r>
                      <a:endParaRPr lang="en-US" baseline="0" dirty="0" smtClean="0">
                        <a:solidFill>
                          <a:srgbClr val="005293"/>
                        </a:solidFill>
                      </a:endParaRPr>
                    </a:p>
                    <a:p>
                      <a:r>
                        <a:rPr lang="en-US" baseline="0" dirty="0" smtClean="0">
                          <a:solidFill>
                            <a:srgbClr val="005293"/>
                          </a:solidFill>
                        </a:rPr>
                        <a:t>Detroit, MI</a:t>
                      </a:r>
                      <a:endParaRPr lang="en-US" dirty="0">
                        <a:solidFill>
                          <a:srgbClr val="005293"/>
                        </a:solidFill>
                      </a:endParaRPr>
                    </a:p>
                  </a:txBody>
                  <a:tcPr>
                    <a:noFill/>
                  </a:tcPr>
                </a:tc>
              </a:tr>
            </a:tbl>
          </a:graphicData>
        </a:graphic>
      </p:graphicFrame>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410200"/>
            <a:ext cx="1752600" cy="1143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4724400" y="1327151"/>
            <a:ext cx="4191000" cy="4280920"/>
            <a:chOff x="2096134" y="-504534"/>
            <a:chExt cx="3949662" cy="3314328"/>
          </a:xfrm>
        </p:grpSpPr>
        <p:pic>
          <p:nvPicPr>
            <p:cNvPr id="10"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6792" t="16683" r="2266" b="6497"/>
            <a:stretch/>
          </p:blipFill>
          <p:spPr bwMode="auto">
            <a:xfrm>
              <a:off x="2096134" y="-488820"/>
              <a:ext cx="3942081" cy="3298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3">
              <a:clrChange>
                <a:clrFrom>
                  <a:srgbClr val="FFFFE8"/>
                </a:clrFrom>
                <a:clrTo>
                  <a:srgbClr val="FFFFE8">
                    <a:alpha val="0"/>
                  </a:srgbClr>
                </a:clrTo>
              </a:clrChange>
            </a:blip>
            <a:stretch>
              <a:fillRect/>
            </a:stretch>
          </p:blipFill>
          <p:spPr>
            <a:xfrm>
              <a:off x="2096134" y="-504534"/>
              <a:ext cx="3949662" cy="3314328"/>
            </a:xfrm>
            <a:prstGeom prst="rect">
              <a:avLst/>
            </a:prstGeom>
            <a:ln w="38100">
              <a:noFill/>
            </a:ln>
          </p:spPr>
        </p:pic>
      </p:grpSp>
      <p:sp>
        <p:nvSpPr>
          <p:cNvPr id="2" name="Title 1"/>
          <p:cNvSpPr>
            <a:spLocks noGrp="1"/>
          </p:cNvSpPr>
          <p:nvPr>
            <p:ph type="ctrTitle"/>
          </p:nvPr>
        </p:nvSpPr>
        <p:spPr/>
        <p:txBody>
          <a:bodyPr/>
          <a:lstStyle/>
          <a:p>
            <a:r>
              <a:rPr lang="en-US" b="1" dirty="0" smtClean="0"/>
              <a:t>PMA Definition</a:t>
            </a:r>
            <a:endParaRPr lang="en-US" b="1" dirty="0"/>
          </a:p>
        </p:txBody>
      </p:sp>
      <p:sp>
        <p:nvSpPr>
          <p:cNvPr id="3" name="Slide Number Placeholder 2"/>
          <p:cNvSpPr>
            <a:spLocks noGrp="1"/>
          </p:cNvSpPr>
          <p:nvPr>
            <p:ph type="sldNum" sz="quarter" idx="4"/>
          </p:nvPr>
        </p:nvSpPr>
        <p:spPr/>
        <p:txBody>
          <a:bodyPr/>
          <a:lstStyle/>
          <a:p>
            <a:fld id="{7F8C6113-0C0C-1C44-ACF7-932454EFA479}" type="slidenum">
              <a:rPr lang="en-US" smtClean="0"/>
              <a:pPr/>
              <a:t>10</a:t>
            </a:fld>
            <a:endParaRPr lang="en-US" dirty="0"/>
          </a:p>
        </p:txBody>
      </p:sp>
      <p:sp>
        <p:nvSpPr>
          <p:cNvPr id="4" name="Content Placeholder 3"/>
          <p:cNvSpPr>
            <a:spLocks noGrp="1"/>
          </p:cNvSpPr>
          <p:nvPr>
            <p:ph sz="quarter" idx="11"/>
          </p:nvPr>
        </p:nvSpPr>
        <p:spPr>
          <a:xfrm>
            <a:off x="274638" y="1327151"/>
            <a:ext cx="4144962" cy="4523316"/>
          </a:xfrm>
        </p:spPr>
        <p:txBody>
          <a:bodyPr/>
          <a:lstStyle/>
          <a:p>
            <a:pPr marL="0" indent="0" defTabSz="914400">
              <a:spcBef>
                <a:spcPts val="0"/>
              </a:spcBef>
              <a:spcAft>
                <a:spcPts val="600"/>
              </a:spcAft>
              <a:buSzPct val="100000"/>
              <a:buNone/>
            </a:pPr>
            <a:r>
              <a:rPr lang="en-US" sz="1600" b="1" dirty="0" smtClean="0">
                <a:solidFill>
                  <a:srgbClr val="000000"/>
                </a:solidFill>
                <a:latin typeface="Calibri"/>
                <a:cs typeface="Arial" pitchFamily="34" charset="0"/>
              </a:rPr>
              <a:t>Definition of a PMA: </a:t>
            </a:r>
            <a:endParaRPr lang="en-US" sz="1600" dirty="0" smtClean="0">
              <a:solidFill>
                <a:srgbClr val="000000"/>
              </a:solidFill>
              <a:latin typeface="Calibri"/>
              <a:cs typeface="Arial" pitchFamily="34" charset="0"/>
            </a:endParaRPr>
          </a:p>
          <a:p>
            <a:pPr marL="0" indent="0" defTabSz="914400">
              <a:spcBef>
                <a:spcPts val="0"/>
              </a:spcBef>
              <a:spcAft>
                <a:spcPts val="600"/>
              </a:spcAft>
              <a:buSzPct val="100000"/>
              <a:buNone/>
            </a:pPr>
            <a:r>
              <a:rPr lang="en-US" sz="1600" dirty="0" smtClean="0">
                <a:solidFill>
                  <a:srgbClr val="000000"/>
                </a:solidFill>
                <a:latin typeface="Calibri"/>
                <a:cs typeface="Arial" pitchFamily="34" charset="0"/>
              </a:rPr>
              <a:t>geographic </a:t>
            </a:r>
            <a:r>
              <a:rPr lang="en-US" sz="1600" dirty="0">
                <a:solidFill>
                  <a:srgbClr val="000000"/>
                </a:solidFill>
                <a:latin typeface="Calibri"/>
                <a:cs typeface="Arial" pitchFamily="34" charset="0"/>
              </a:rPr>
              <a:t>area in which a dealer enjoys a competitive advantage over all other </a:t>
            </a:r>
            <a:r>
              <a:rPr lang="en-US" sz="1600" dirty="0" smtClean="0">
                <a:solidFill>
                  <a:srgbClr val="000000"/>
                </a:solidFill>
                <a:latin typeface="Calibri"/>
                <a:cs typeface="Arial" pitchFamily="34" charset="0"/>
              </a:rPr>
              <a:t>same-line dealers due </a:t>
            </a:r>
            <a:r>
              <a:rPr lang="en-US" sz="1600" dirty="0">
                <a:solidFill>
                  <a:srgbClr val="000000"/>
                </a:solidFill>
                <a:latin typeface="Calibri"/>
                <a:cs typeface="Arial" pitchFamily="34" charset="0"/>
              </a:rPr>
              <a:t>solely to geographic </a:t>
            </a:r>
            <a:r>
              <a:rPr lang="en-US" sz="1600" dirty="0" smtClean="0">
                <a:solidFill>
                  <a:srgbClr val="000000"/>
                </a:solidFill>
                <a:latin typeface="Calibri"/>
                <a:cs typeface="Arial" pitchFamily="34" charset="0"/>
              </a:rPr>
              <a:t>factors</a:t>
            </a:r>
          </a:p>
          <a:p>
            <a:pPr marL="0" indent="0">
              <a:buNone/>
            </a:pPr>
            <a:endParaRPr lang="en-US" dirty="0"/>
          </a:p>
        </p:txBody>
      </p:sp>
      <p:sp>
        <p:nvSpPr>
          <p:cNvPr id="6" name="TextBox 5"/>
          <p:cNvSpPr txBox="1"/>
          <p:nvPr/>
        </p:nvSpPr>
        <p:spPr>
          <a:xfrm>
            <a:off x="7782989" y="5763612"/>
            <a:ext cx="1185581" cy="123111"/>
          </a:xfrm>
          <a:prstGeom prst="rect">
            <a:avLst/>
          </a:prstGeom>
          <a:solidFill>
            <a:srgbClr val="FF5D5D"/>
          </a:solidFill>
        </p:spPr>
        <p:txBody>
          <a:bodyPr wrap="none" lIns="45720" tIns="0" rIns="45720" bIns="0" rtlCol="0" anchor="ctr" anchorCtr="1">
            <a:spAutoFit/>
          </a:bodyPr>
          <a:lstStyle/>
          <a:p>
            <a:r>
              <a:rPr lang="en-US" sz="800" b="1" i="1" dirty="0" smtClean="0">
                <a:solidFill>
                  <a:prstClr val="white"/>
                </a:solidFill>
              </a:rPr>
              <a:t>Example PMAs shown</a:t>
            </a:r>
            <a:endParaRPr lang="en-US" sz="800" b="1" i="1" dirty="0">
              <a:solidFill>
                <a:prstClr val="white"/>
              </a:solidFill>
            </a:endParaRPr>
          </a:p>
        </p:txBody>
      </p:sp>
      <p:pic>
        <p:nvPicPr>
          <p:cNvPr id="7" name="Picture 6"/>
          <p:cNvPicPr>
            <a:picLocks noChangeAspect="1"/>
          </p:cNvPicPr>
          <p:nvPr/>
        </p:nvPicPr>
        <p:blipFill>
          <a:blip r:embed="rId4"/>
          <a:stretch>
            <a:fillRect/>
          </a:stretch>
        </p:blipFill>
        <p:spPr>
          <a:xfrm>
            <a:off x="4814889" y="5608070"/>
            <a:ext cx="608647" cy="293197"/>
          </a:xfrm>
          <a:prstGeom prst="rect">
            <a:avLst/>
          </a:prstGeom>
        </p:spPr>
      </p:pic>
    </p:spTree>
    <p:extLst>
      <p:ext uri="{BB962C8B-B14F-4D97-AF65-F5344CB8AC3E}">
        <p14:creationId xmlns:p14="http://schemas.microsoft.com/office/powerpoint/2010/main" val="14546751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724400" y="1327151"/>
            <a:ext cx="4191000" cy="4321910"/>
            <a:chOff x="2096134" y="-504534"/>
            <a:chExt cx="3949662" cy="3314328"/>
          </a:xfrm>
        </p:grpSpPr>
        <p:pic>
          <p:nvPicPr>
            <p:cNvPr id="15"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6792" t="16683" r="2266" b="6497"/>
            <a:stretch/>
          </p:blipFill>
          <p:spPr bwMode="auto">
            <a:xfrm>
              <a:off x="2096134" y="-488820"/>
              <a:ext cx="3942081" cy="3298614"/>
            </a:xfrm>
            <a:prstGeom prst="rect">
              <a:avLst/>
            </a:prstGeom>
            <a:noFill/>
            <a:ln w="19050">
              <a:solidFill>
                <a:schemeClr val="accent2">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3">
              <a:clrChange>
                <a:clrFrom>
                  <a:srgbClr val="FFFFE8"/>
                </a:clrFrom>
                <a:clrTo>
                  <a:srgbClr val="FFFFE8">
                    <a:alpha val="0"/>
                  </a:srgbClr>
                </a:clrTo>
              </a:clrChange>
            </a:blip>
            <a:stretch>
              <a:fillRect/>
            </a:stretch>
          </p:blipFill>
          <p:spPr>
            <a:xfrm>
              <a:off x="2096134" y="-504534"/>
              <a:ext cx="3949662" cy="3314328"/>
            </a:xfrm>
            <a:prstGeom prst="rect">
              <a:avLst/>
            </a:prstGeom>
            <a:ln w="38100">
              <a:noFill/>
            </a:ln>
          </p:spPr>
        </p:pic>
      </p:grpSp>
      <p:sp>
        <p:nvSpPr>
          <p:cNvPr id="17" name="Oval 16"/>
          <p:cNvSpPr/>
          <p:nvPr/>
        </p:nvSpPr>
        <p:spPr>
          <a:xfrm>
            <a:off x="5371300" y="1696649"/>
            <a:ext cx="3018160" cy="3256352"/>
          </a:xfrm>
          <a:prstGeom prst="ellipse">
            <a:avLst/>
          </a:prstGeom>
          <a:noFill/>
          <a:ln w="28575">
            <a:solidFill>
              <a:srgbClr val="8064A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p:txBody>
          <a:bodyPr/>
          <a:lstStyle/>
          <a:p>
            <a:r>
              <a:rPr lang="en-US" b="1" dirty="0" smtClean="0"/>
              <a:t>RMA not necessarily PMA</a:t>
            </a:r>
            <a:endParaRPr lang="en-US" b="1" dirty="0"/>
          </a:p>
        </p:txBody>
      </p:sp>
      <p:sp>
        <p:nvSpPr>
          <p:cNvPr id="3" name="Slide Number Placeholder 2"/>
          <p:cNvSpPr>
            <a:spLocks noGrp="1"/>
          </p:cNvSpPr>
          <p:nvPr>
            <p:ph type="sldNum" sz="quarter" idx="4"/>
          </p:nvPr>
        </p:nvSpPr>
        <p:spPr/>
        <p:txBody>
          <a:bodyPr/>
          <a:lstStyle/>
          <a:p>
            <a:fld id="{7F8C6113-0C0C-1C44-ACF7-932454EFA479}" type="slidenum">
              <a:rPr lang="en-US" smtClean="0"/>
              <a:pPr/>
              <a:t>11</a:t>
            </a:fld>
            <a:endParaRPr lang="en-US" dirty="0"/>
          </a:p>
        </p:txBody>
      </p:sp>
      <p:sp>
        <p:nvSpPr>
          <p:cNvPr id="4" name="Content Placeholder 3"/>
          <p:cNvSpPr>
            <a:spLocks noGrp="1"/>
          </p:cNvSpPr>
          <p:nvPr>
            <p:ph sz="quarter" idx="11"/>
          </p:nvPr>
        </p:nvSpPr>
        <p:spPr>
          <a:xfrm>
            <a:off x="274639" y="1327151"/>
            <a:ext cx="4012747" cy="4523316"/>
          </a:xfrm>
        </p:spPr>
        <p:txBody>
          <a:bodyPr/>
          <a:lstStyle/>
          <a:p>
            <a:pPr marL="0" indent="0">
              <a:buNone/>
            </a:pPr>
            <a:r>
              <a:rPr lang="en-US" sz="1600" b="1" dirty="0">
                <a:solidFill>
                  <a:srgbClr val="000000"/>
                </a:solidFill>
                <a:latin typeface="Calibri"/>
                <a:cs typeface="Arial" pitchFamily="34" charset="0"/>
              </a:rPr>
              <a:t>Definition of </a:t>
            </a:r>
            <a:r>
              <a:rPr lang="en-US" sz="1600" b="1" dirty="0" smtClean="0">
                <a:solidFill>
                  <a:srgbClr val="000000"/>
                </a:solidFill>
                <a:latin typeface="Calibri"/>
                <a:cs typeface="Arial" pitchFamily="34" charset="0"/>
              </a:rPr>
              <a:t>RMA (Relevant Market Area)</a:t>
            </a:r>
            <a:endParaRPr lang="en-US" b="1" dirty="0" smtClean="0"/>
          </a:p>
          <a:p>
            <a:endParaRPr lang="en-US" dirty="0"/>
          </a:p>
          <a:p>
            <a:pPr marL="233363" indent="-233363" defTabSz="914400">
              <a:spcBef>
                <a:spcPts val="0"/>
              </a:spcBef>
              <a:spcAft>
                <a:spcPts val="600"/>
              </a:spcAft>
              <a:buSzPct val="100000"/>
              <a:buBlip>
                <a:blip r:embed="rId4"/>
              </a:buBlip>
            </a:pPr>
            <a:r>
              <a:rPr lang="en-US" sz="1600" dirty="0" smtClean="0">
                <a:solidFill>
                  <a:srgbClr val="000000"/>
                </a:solidFill>
                <a:latin typeface="Calibri"/>
                <a:cs typeface="Arial" pitchFamily="34" charset="0"/>
              </a:rPr>
              <a:t>Circle </a:t>
            </a:r>
            <a:r>
              <a:rPr lang="en-US" sz="1600" dirty="0">
                <a:solidFill>
                  <a:srgbClr val="000000"/>
                </a:solidFill>
                <a:latin typeface="Calibri"/>
                <a:cs typeface="Arial" pitchFamily="34" charset="0"/>
              </a:rPr>
              <a:t>of specified </a:t>
            </a:r>
            <a:r>
              <a:rPr lang="en-US" sz="1600" dirty="0" smtClean="0">
                <a:solidFill>
                  <a:srgbClr val="000000"/>
                </a:solidFill>
                <a:latin typeface="Calibri"/>
                <a:cs typeface="Arial" pitchFamily="34" charset="0"/>
              </a:rPr>
              <a:t>radius</a:t>
            </a:r>
            <a:endParaRPr lang="en-US" sz="1600" dirty="0">
              <a:solidFill>
                <a:srgbClr val="000000"/>
              </a:solidFill>
              <a:latin typeface="Calibri"/>
              <a:cs typeface="Arial" pitchFamily="34" charset="0"/>
            </a:endParaRPr>
          </a:p>
          <a:p>
            <a:pPr marL="233363" indent="-233363" defTabSz="914400">
              <a:spcBef>
                <a:spcPts val="0"/>
              </a:spcBef>
              <a:spcAft>
                <a:spcPts val="600"/>
              </a:spcAft>
              <a:buSzPct val="100000"/>
              <a:buBlip>
                <a:blip r:embed="rId4"/>
              </a:buBlip>
            </a:pPr>
            <a:r>
              <a:rPr lang="en-US" sz="1600" dirty="0">
                <a:solidFill>
                  <a:srgbClr val="000000"/>
                </a:solidFill>
                <a:latin typeface="Calibri"/>
                <a:cs typeface="Arial" pitchFamily="34" charset="0"/>
              </a:rPr>
              <a:t>Larger </a:t>
            </a:r>
            <a:r>
              <a:rPr lang="en-US" sz="1600" dirty="0" smtClean="0">
                <a:solidFill>
                  <a:srgbClr val="000000"/>
                </a:solidFill>
                <a:latin typeface="Calibri"/>
                <a:cs typeface="Arial" pitchFamily="34" charset="0"/>
              </a:rPr>
              <a:t>of dealer </a:t>
            </a:r>
            <a:r>
              <a:rPr lang="en-US" sz="1600" dirty="0">
                <a:solidFill>
                  <a:srgbClr val="000000"/>
                </a:solidFill>
                <a:latin typeface="Calibri"/>
                <a:cs typeface="Arial" pitchFamily="34" charset="0"/>
              </a:rPr>
              <a:t>contract </a:t>
            </a:r>
            <a:r>
              <a:rPr lang="en-US" sz="1600" dirty="0" smtClean="0">
                <a:solidFill>
                  <a:srgbClr val="000000"/>
                </a:solidFill>
                <a:latin typeface="Calibri"/>
                <a:cs typeface="Arial" pitchFamily="34" charset="0"/>
              </a:rPr>
              <a:t>area or circle</a:t>
            </a:r>
            <a:endParaRPr lang="en-US" sz="1600" dirty="0">
              <a:solidFill>
                <a:srgbClr val="000000"/>
              </a:solidFill>
              <a:latin typeface="Calibri"/>
              <a:cs typeface="Arial" pitchFamily="34" charset="0"/>
            </a:endParaRPr>
          </a:p>
          <a:p>
            <a:pPr marL="233363" indent="-233363" defTabSz="914400">
              <a:spcBef>
                <a:spcPts val="0"/>
              </a:spcBef>
              <a:spcAft>
                <a:spcPts val="600"/>
              </a:spcAft>
              <a:buSzPct val="100000"/>
              <a:buBlip>
                <a:blip r:embed="rId4"/>
              </a:buBlip>
            </a:pPr>
            <a:r>
              <a:rPr lang="en-US" sz="1600" dirty="0">
                <a:solidFill>
                  <a:srgbClr val="000000"/>
                </a:solidFill>
                <a:latin typeface="Calibri"/>
                <a:cs typeface="Arial" pitchFamily="34" charset="0"/>
              </a:rPr>
              <a:t>“Community or territory” (Florida) or “the Market” (Texas) must be </a:t>
            </a:r>
            <a:r>
              <a:rPr lang="en-US" sz="1600" dirty="0" smtClean="0">
                <a:solidFill>
                  <a:srgbClr val="000000"/>
                </a:solidFill>
                <a:latin typeface="Calibri"/>
                <a:cs typeface="Arial" pitchFamily="34" charset="0"/>
              </a:rPr>
              <a:t>developed for each analysis</a:t>
            </a:r>
            <a:endParaRPr lang="en-US" sz="1600" dirty="0">
              <a:solidFill>
                <a:srgbClr val="000000"/>
              </a:solidFill>
              <a:latin typeface="Calibri"/>
              <a:cs typeface="Arial" pitchFamily="34" charset="0"/>
            </a:endParaRPr>
          </a:p>
        </p:txBody>
      </p:sp>
      <p:sp>
        <p:nvSpPr>
          <p:cNvPr id="8" name="TextBox 7"/>
          <p:cNvSpPr txBox="1"/>
          <p:nvPr/>
        </p:nvSpPr>
        <p:spPr>
          <a:xfrm>
            <a:off x="4821296" y="1366920"/>
            <a:ext cx="1750219" cy="338554"/>
          </a:xfrm>
          <a:prstGeom prst="rect">
            <a:avLst/>
          </a:prstGeom>
          <a:solidFill>
            <a:srgbClr val="8064A2"/>
          </a:solidFill>
        </p:spPr>
        <p:txBody>
          <a:bodyPr wrap="square" lIns="0" tIns="0" rIns="0" bIns="0" rtlCol="0" anchor="ctr" anchorCtr="1">
            <a:spAutoFit/>
          </a:bodyPr>
          <a:lstStyle/>
          <a:p>
            <a:r>
              <a:rPr lang="en-US" sz="1100" dirty="0" smtClean="0">
                <a:solidFill>
                  <a:prstClr val="white"/>
                </a:solidFill>
              </a:rPr>
              <a:t>10 Mile Radius RMA Example</a:t>
            </a:r>
            <a:endParaRPr lang="en-US" sz="1100" dirty="0">
              <a:solidFill>
                <a:prstClr val="white"/>
              </a:solidFill>
            </a:endParaRPr>
          </a:p>
        </p:txBody>
      </p:sp>
      <p:pic>
        <p:nvPicPr>
          <p:cNvPr id="11" name="Picture 10"/>
          <p:cNvPicPr>
            <a:picLocks noChangeAspect="1"/>
          </p:cNvPicPr>
          <p:nvPr/>
        </p:nvPicPr>
        <p:blipFill>
          <a:blip r:embed="rId5"/>
          <a:stretch>
            <a:fillRect/>
          </a:stretch>
        </p:blipFill>
        <p:spPr>
          <a:xfrm>
            <a:off x="4821295" y="5649060"/>
            <a:ext cx="566084" cy="272693"/>
          </a:xfrm>
          <a:prstGeom prst="rect">
            <a:avLst/>
          </a:prstGeom>
        </p:spPr>
      </p:pic>
      <p:sp>
        <p:nvSpPr>
          <p:cNvPr id="18" name="TextBox 17"/>
          <p:cNvSpPr txBox="1"/>
          <p:nvPr/>
        </p:nvSpPr>
        <p:spPr>
          <a:xfrm>
            <a:off x="7782989" y="5763612"/>
            <a:ext cx="1185581" cy="123111"/>
          </a:xfrm>
          <a:prstGeom prst="rect">
            <a:avLst/>
          </a:prstGeom>
          <a:solidFill>
            <a:srgbClr val="FF5D5D"/>
          </a:solidFill>
        </p:spPr>
        <p:txBody>
          <a:bodyPr wrap="none" lIns="45720" tIns="0" rIns="45720" bIns="0" rtlCol="0" anchor="ctr" anchorCtr="1">
            <a:spAutoFit/>
          </a:bodyPr>
          <a:lstStyle/>
          <a:p>
            <a:r>
              <a:rPr lang="en-US" sz="800" b="1" i="1" dirty="0" smtClean="0">
                <a:solidFill>
                  <a:prstClr val="white"/>
                </a:solidFill>
              </a:rPr>
              <a:t>Example PMAs shown</a:t>
            </a:r>
            <a:endParaRPr lang="en-US" sz="800" b="1" i="1" dirty="0">
              <a:solidFill>
                <a:prstClr val="white"/>
              </a:solidFill>
            </a:endParaRPr>
          </a:p>
        </p:txBody>
      </p:sp>
    </p:spTree>
    <p:extLst>
      <p:ext uri="{BB962C8B-B14F-4D97-AF65-F5344CB8AC3E}">
        <p14:creationId xmlns:p14="http://schemas.microsoft.com/office/powerpoint/2010/main" val="39179306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PMA Definition</a:t>
            </a:r>
            <a:endParaRPr lang="en-US" b="1" dirty="0"/>
          </a:p>
        </p:txBody>
      </p:sp>
      <p:sp>
        <p:nvSpPr>
          <p:cNvPr id="3" name="Slide Number Placeholder 2"/>
          <p:cNvSpPr>
            <a:spLocks noGrp="1"/>
          </p:cNvSpPr>
          <p:nvPr>
            <p:ph type="sldNum" sz="quarter" idx="4"/>
          </p:nvPr>
        </p:nvSpPr>
        <p:spPr/>
        <p:txBody>
          <a:bodyPr/>
          <a:lstStyle/>
          <a:p>
            <a:fld id="{7F8C6113-0C0C-1C44-ACF7-932454EFA479}" type="slidenum">
              <a:rPr lang="en-US" smtClean="0"/>
              <a:pPr/>
              <a:t>12</a:t>
            </a:fld>
            <a:endParaRPr lang="en-US" dirty="0"/>
          </a:p>
        </p:txBody>
      </p:sp>
      <p:sp>
        <p:nvSpPr>
          <p:cNvPr id="4" name="Content Placeholder 3"/>
          <p:cNvSpPr>
            <a:spLocks noGrp="1"/>
          </p:cNvSpPr>
          <p:nvPr>
            <p:ph sz="quarter" idx="11"/>
          </p:nvPr>
        </p:nvSpPr>
        <p:spPr>
          <a:xfrm>
            <a:off x="274638" y="1327152"/>
            <a:ext cx="4144961" cy="1979056"/>
          </a:xfrm>
        </p:spPr>
        <p:txBody>
          <a:bodyPr/>
          <a:lstStyle/>
          <a:p>
            <a:pPr marL="0" indent="0">
              <a:buNone/>
            </a:pPr>
            <a:r>
              <a:rPr lang="en-US" b="1" dirty="0" smtClean="0"/>
              <a:t>How are PMAs properly constructed?</a:t>
            </a:r>
            <a:endParaRPr lang="en-US" dirty="0" smtClean="0"/>
          </a:p>
          <a:p>
            <a:pPr marL="233363" indent="-233363" defTabSz="914400">
              <a:spcBef>
                <a:spcPts val="0"/>
              </a:spcBef>
              <a:spcAft>
                <a:spcPts val="600"/>
              </a:spcAft>
              <a:buSzPct val="100000"/>
              <a:buBlip>
                <a:blip r:embed="rId2"/>
              </a:buBlip>
            </a:pPr>
            <a:r>
              <a:rPr lang="en-US" sz="1600" dirty="0">
                <a:solidFill>
                  <a:srgbClr val="000000"/>
                </a:solidFill>
                <a:latin typeface="Calibri"/>
                <a:cs typeface="Arial" pitchFamily="34" charset="0"/>
              </a:rPr>
              <a:t>By developing their geographic boundaries using an objective and </a:t>
            </a:r>
            <a:r>
              <a:rPr lang="en-US" sz="1600" dirty="0" smtClean="0">
                <a:solidFill>
                  <a:srgbClr val="000000"/>
                </a:solidFill>
                <a:latin typeface="Calibri"/>
                <a:cs typeface="Arial" pitchFamily="34" charset="0"/>
              </a:rPr>
              <a:t>systematic.</a:t>
            </a:r>
          </a:p>
          <a:p>
            <a:pPr marL="0" indent="0" defTabSz="914400">
              <a:spcBef>
                <a:spcPts val="0"/>
              </a:spcBef>
              <a:spcAft>
                <a:spcPts val="600"/>
              </a:spcAft>
              <a:buSzPct val="100000"/>
              <a:buNone/>
            </a:pPr>
            <a:endParaRPr lang="en-US" sz="1600" dirty="0" smtClean="0">
              <a:solidFill>
                <a:srgbClr val="000000"/>
              </a:solidFill>
              <a:latin typeface="Calibri"/>
              <a:cs typeface="Arial" pitchFamily="34" charset="0"/>
            </a:endParaRPr>
          </a:p>
          <a:p>
            <a:pPr marL="0" indent="0" defTabSz="914400">
              <a:spcBef>
                <a:spcPts val="0"/>
              </a:spcBef>
              <a:spcAft>
                <a:spcPts val="600"/>
              </a:spcAft>
              <a:buSzPct val="100000"/>
              <a:buNone/>
            </a:pPr>
            <a:endParaRPr lang="en-US" sz="1600" dirty="0">
              <a:solidFill>
                <a:srgbClr val="000000"/>
              </a:solidFill>
              <a:latin typeface="Calibri"/>
              <a:cs typeface="Arial" pitchFamily="34" charset="0"/>
            </a:endParaRPr>
          </a:p>
        </p:txBody>
      </p:sp>
      <p:sp>
        <p:nvSpPr>
          <p:cNvPr id="27" name="Rectangle 26"/>
          <p:cNvSpPr/>
          <p:nvPr/>
        </p:nvSpPr>
        <p:spPr>
          <a:xfrm>
            <a:off x="4572000" y="1295401"/>
            <a:ext cx="4343400" cy="2010807"/>
          </a:xfrm>
          <a:prstGeom prst="rect">
            <a:avLst/>
          </a:prstGeom>
        </p:spPr>
        <p:txBody>
          <a:bodyPr wrap="square">
            <a:spAutoFit/>
          </a:bodyPr>
          <a:lstStyle/>
          <a:p>
            <a:pPr>
              <a:spcAft>
                <a:spcPts val="600"/>
              </a:spcAft>
              <a:buSzPct val="100000"/>
            </a:pPr>
            <a:r>
              <a:rPr lang="en-US" b="1" dirty="0">
                <a:solidFill>
                  <a:srgbClr val="000000"/>
                </a:solidFill>
                <a:cs typeface="Arial" pitchFamily="34" charset="0"/>
              </a:rPr>
              <a:t>Two step process for creating PMAs:</a:t>
            </a:r>
          </a:p>
          <a:p>
            <a:pPr marL="233363" lvl="1" indent="-233363">
              <a:spcAft>
                <a:spcPts val="600"/>
              </a:spcAft>
              <a:buSzPct val="100000"/>
              <a:buFontTx/>
              <a:buBlip>
                <a:blip r:embed="rId2"/>
              </a:buBlip>
            </a:pPr>
            <a:r>
              <a:rPr lang="en-US" sz="1600" dirty="0">
                <a:solidFill>
                  <a:srgbClr val="000000"/>
                </a:solidFill>
                <a:cs typeface="Arial" pitchFamily="34" charset="0"/>
              </a:rPr>
              <a:t>Initially assign geographic units to the nearest dealer.</a:t>
            </a:r>
          </a:p>
          <a:p>
            <a:pPr marL="233363" lvl="1" indent="-233363">
              <a:spcAft>
                <a:spcPts val="600"/>
              </a:spcAft>
              <a:buSzPct val="100000"/>
              <a:buFontTx/>
              <a:buBlip>
                <a:blip r:embed="rId2"/>
              </a:buBlip>
            </a:pPr>
            <a:r>
              <a:rPr lang="en-US" sz="1600" dirty="0">
                <a:solidFill>
                  <a:srgbClr val="000000"/>
                </a:solidFill>
                <a:cs typeface="Arial" pitchFamily="34" charset="0"/>
              </a:rPr>
              <a:t>Adjust for natural and man-made barriers, traffic patterns, and shopping habits.</a:t>
            </a:r>
          </a:p>
        </p:txBody>
      </p:sp>
      <p:grpSp>
        <p:nvGrpSpPr>
          <p:cNvPr id="28" name="Group 27"/>
          <p:cNvGrpSpPr/>
          <p:nvPr/>
        </p:nvGrpSpPr>
        <p:grpSpPr>
          <a:xfrm>
            <a:off x="283464" y="3306207"/>
            <a:ext cx="1990721" cy="2654295"/>
            <a:chOff x="5753099" y="1390649"/>
            <a:chExt cx="2095502" cy="2095502"/>
          </a:xfrm>
        </p:grpSpPr>
        <p:pic>
          <p:nvPicPr>
            <p:cNvPr id="29"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47336" t="30128" r="18916" b="26198"/>
            <a:stretch/>
          </p:blipFill>
          <p:spPr bwMode="auto">
            <a:xfrm>
              <a:off x="5753100" y="1390651"/>
              <a:ext cx="20955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p:cNvPicPr>
              <a:picLocks noChangeAspect="1"/>
            </p:cNvPicPr>
            <p:nvPr/>
          </p:nvPicPr>
          <p:blipFill rotWithShape="1">
            <a:blip r:embed="rId4">
              <a:clrChange>
                <a:clrFrom>
                  <a:srgbClr val="FFFFE8"/>
                </a:clrFrom>
                <a:clrTo>
                  <a:srgbClr val="FFFFE8">
                    <a:alpha val="0"/>
                  </a:srgbClr>
                </a:clrTo>
              </a:clrChange>
            </a:blip>
            <a:srcRect l="28761" t="17504" r="23288" b="25352"/>
            <a:stretch/>
          </p:blipFill>
          <p:spPr>
            <a:xfrm>
              <a:off x="5753099" y="1390650"/>
              <a:ext cx="2095501" cy="2095500"/>
            </a:xfrm>
            <a:prstGeom prst="rect">
              <a:avLst/>
            </a:prstGeom>
            <a:ln w="38100">
              <a:solidFill>
                <a:schemeClr val="accent2">
                  <a:lumMod val="60000"/>
                  <a:lumOff val="40000"/>
                </a:schemeClr>
              </a:solidFill>
            </a:ln>
          </p:spPr>
        </p:pic>
        <p:sp>
          <p:nvSpPr>
            <p:cNvPr id="31" name="TextBox 30"/>
            <p:cNvSpPr txBox="1"/>
            <p:nvPr/>
          </p:nvSpPr>
          <p:spPr>
            <a:xfrm>
              <a:off x="5753101" y="1390649"/>
              <a:ext cx="2095500" cy="212949"/>
            </a:xfrm>
            <a:prstGeom prst="rect">
              <a:avLst/>
            </a:prstGeom>
            <a:solidFill>
              <a:schemeClr val="accent2"/>
            </a:solidFill>
          </p:spPr>
          <p:txBody>
            <a:bodyPr wrap="none" lIns="45720" tIns="0" rIns="45720" bIns="0" rtlCol="0" anchor="ctr" anchorCtr="1">
              <a:noAutofit/>
            </a:bodyPr>
            <a:lstStyle/>
            <a:p>
              <a:r>
                <a:rPr lang="en-US" sz="1100" b="1" dirty="0" smtClean="0">
                  <a:solidFill>
                    <a:prstClr val="white"/>
                  </a:solidFill>
                </a:rPr>
                <a:t>Final PMA Definition</a:t>
              </a:r>
              <a:endParaRPr lang="en-US" sz="1100" b="1" dirty="0">
                <a:solidFill>
                  <a:prstClr val="white"/>
                </a:solidFill>
              </a:endParaRPr>
            </a:p>
          </p:txBody>
        </p:sp>
      </p:grpSp>
      <p:grpSp>
        <p:nvGrpSpPr>
          <p:cNvPr id="33" name="Group 32"/>
          <p:cNvGrpSpPr/>
          <p:nvPr/>
        </p:nvGrpSpPr>
        <p:grpSpPr>
          <a:xfrm>
            <a:off x="3046784" y="3918526"/>
            <a:ext cx="1250928" cy="1667903"/>
            <a:chOff x="5753099" y="1390650"/>
            <a:chExt cx="2095501" cy="2095500"/>
          </a:xfrm>
        </p:grpSpPr>
        <p:pic>
          <p:nvPicPr>
            <p:cNvPr id="34" name="Picture 1"/>
            <p:cNvPicPr>
              <a:picLocks noChangeAspect="1"/>
            </p:cNvPicPr>
            <p:nvPr/>
          </p:nvPicPr>
          <p:blipFill rotWithShape="1">
            <a:blip r:embed="rId5" cstate="print">
              <a:extLst>
                <a:ext uri="{28A0092B-C50C-407E-A947-70E740481C1C}">
                  <a14:useLocalDpi xmlns:a14="http://schemas.microsoft.com/office/drawing/2010/main" val="0"/>
                </a:ext>
              </a:extLst>
            </a:blip>
            <a:srcRect l="47336" t="30127" r="18916" b="26200"/>
            <a:stretch/>
          </p:blipFill>
          <p:spPr bwMode="auto">
            <a:xfrm>
              <a:off x="5753100" y="1390650"/>
              <a:ext cx="20955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p:cNvPicPr>
              <a:picLocks noChangeAspect="1"/>
            </p:cNvPicPr>
            <p:nvPr/>
          </p:nvPicPr>
          <p:blipFill rotWithShape="1">
            <a:blip r:embed="rId4">
              <a:clrChange>
                <a:clrFrom>
                  <a:srgbClr val="FFFFE8"/>
                </a:clrFrom>
                <a:clrTo>
                  <a:srgbClr val="FFFFE8">
                    <a:alpha val="0"/>
                  </a:srgbClr>
                </a:clrTo>
              </a:clrChange>
            </a:blip>
            <a:srcRect l="28761" t="17504" r="23288" b="25352"/>
            <a:stretch/>
          </p:blipFill>
          <p:spPr>
            <a:xfrm>
              <a:off x="5753099" y="1390650"/>
              <a:ext cx="2095501" cy="2095500"/>
            </a:xfrm>
            <a:prstGeom prst="rect">
              <a:avLst/>
            </a:prstGeom>
            <a:ln w="38100">
              <a:solidFill>
                <a:schemeClr val="accent2">
                  <a:lumMod val="60000"/>
                  <a:lumOff val="40000"/>
                </a:schemeClr>
              </a:solidFill>
            </a:ln>
          </p:spPr>
        </p:pic>
        <p:sp>
          <p:nvSpPr>
            <p:cNvPr id="36" name="TextBox 35"/>
            <p:cNvSpPr txBox="1"/>
            <p:nvPr/>
          </p:nvSpPr>
          <p:spPr>
            <a:xfrm>
              <a:off x="5753100" y="1390650"/>
              <a:ext cx="2095500" cy="215444"/>
            </a:xfrm>
            <a:prstGeom prst="rect">
              <a:avLst/>
            </a:prstGeom>
            <a:solidFill>
              <a:schemeClr val="accent2"/>
            </a:solidFill>
          </p:spPr>
          <p:txBody>
            <a:bodyPr wrap="none" lIns="45720" tIns="0" rIns="45720" bIns="0" rtlCol="0" anchor="ctr" anchorCtr="1">
              <a:noAutofit/>
            </a:bodyPr>
            <a:lstStyle/>
            <a:p>
              <a:pPr algn="ctr"/>
              <a:r>
                <a:rPr lang="en-US" sz="1200" b="1" dirty="0">
                  <a:solidFill>
                    <a:prstClr val="white"/>
                  </a:solidFill>
                </a:rPr>
                <a:t>Drive </a:t>
              </a:r>
              <a:r>
                <a:rPr lang="en-US" sz="1200" b="1" dirty="0" smtClean="0">
                  <a:solidFill>
                    <a:prstClr val="white"/>
                  </a:solidFill>
                </a:rPr>
                <a:t>Distance</a:t>
              </a:r>
              <a:endParaRPr lang="en-US" sz="1200" b="1" dirty="0">
                <a:solidFill>
                  <a:prstClr val="white"/>
                </a:solidFill>
              </a:endParaRPr>
            </a:p>
          </p:txBody>
        </p:sp>
      </p:grpSp>
      <p:grpSp>
        <p:nvGrpSpPr>
          <p:cNvPr id="37" name="Group 36"/>
          <p:cNvGrpSpPr/>
          <p:nvPr/>
        </p:nvGrpSpPr>
        <p:grpSpPr>
          <a:xfrm>
            <a:off x="7679321" y="3918520"/>
            <a:ext cx="1255664" cy="1667904"/>
            <a:chOff x="5753099" y="1390650"/>
            <a:chExt cx="2103437" cy="2095501"/>
          </a:xfrm>
        </p:grpSpPr>
        <p:pic>
          <p:nvPicPr>
            <p:cNvPr id="38" name="Picture 1"/>
            <p:cNvPicPr>
              <a:picLocks noChangeAspect="1"/>
            </p:cNvPicPr>
            <p:nvPr/>
          </p:nvPicPr>
          <p:blipFill rotWithShape="1">
            <a:blip r:embed="rId6" cstate="print">
              <a:extLst>
                <a:ext uri="{28A0092B-C50C-407E-A947-70E740481C1C}">
                  <a14:useLocalDpi xmlns:a14="http://schemas.microsoft.com/office/drawing/2010/main" val="0"/>
                </a:ext>
              </a:extLst>
            </a:blip>
            <a:srcRect l="47336" t="30126" r="18916" b="26200"/>
            <a:stretch/>
          </p:blipFill>
          <p:spPr bwMode="auto">
            <a:xfrm>
              <a:off x="5753100" y="1390651"/>
              <a:ext cx="20955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p:cNvPicPr>
              <a:picLocks noChangeAspect="1"/>
            </p:cNvPicPr>
            <p:nvPr/>
          </p:nvPicPr>
          <p:blipFill rotWithShape="1">
            <a:blip r:embed="rId4">
              <a:clrChange>
                <a:clrFrom>
                  <a:srgbClr val="FFFFE8"/>
                </a:clrFrom>
                <a:clrTo>
                  <a:srgbClr val="FFFFE8">
                    <a:alpha val="0"/>
                  </a:srgbClr>
                </a:clrTo>
              </a:clrChange>
            </a:blip>
            <a:srcRect l="28761" t="17504" r="23288" b="25352"/>
            <a:stretch/>
          </p:blipFill>
          <p:spPr>
            <a:xfrm>
              <a:off x="5753099" y="1390650"/>
              <a:ext cx="2095501" cy="2095500"/>
            </a:xfrm>
            <a:prstGeom prst="rect">
              <a:avLst/>
            </a:prstGeom>
            <a:ln w="38100">
              <a:solidFill>
                <a:schemeClr val="accent2">
                  <a:lumMod val="60000"/>
                  <a:lumOff val="40000"/>
                </a:schemeClr>
              </a:solidFill>
            </a:ln>
          </p:spPr>
        </p:pic>
        <p:sp>
          <p:nvSpPr>
            <p:cNvPr id="40" name="TextBox 39"/>
            <p:cNvSpPr txBox="1"/>
            <p:nvPr/>
          </p:nvSpPr>
          <p:spPr>
            <a:xfrm>
              <a:off x="5753099" y="1390650"/>
              <a:ext cx="2103437" cy="215444"/>
            </a:xfrm>
            <a:prstGeom prst="rect">
              <a:avLst/>
            </a:prstGeom>
            <a:solidFill>
              <a:schemeClr val="accent2"/>
            </a:solidFill>
          </p:spPr>
          <p:txBody>
            <a:bodyPr wrap="none" lIns="45720" tIns="0" rIns="45720" bIns="0" rtlCol="0" anchor="ctr" anchorCtr="1">
              <a:noAutofit/>
            </a:bodyPr>
            <a:lstStyle/>
            <a:p>
              <a:r>
                <a:rPr lang="en-US" sz="1200" b="1" dirty="0" smtClean="0">
                  <a:solidFill>
                    <a:prstClr val="white"/>
                  </a:solidFill>
                </a:rPr>
                <a:t>Air Distance</a:t>
              </a:r>
              <a:endParaRPr lang="en-US" sz="1200" b="1" dirty="0">
                <a:solidFill>
                  <a:prstClr val="white"/>
                </a:solidFill>
              </a:endParaRPr>
            </a:p>
          </p:txBody>
        </p:sp>
      </p:grpSp>
      <p:grpSp>
        <p:nvGrpSpPr>
          <p:cNvPr id="41" name="Group 40"/>
          <p:cNvGrpSpPr/>
          <p:nvPr/>
        </p:nvGrpSpPr>
        <p:grpSpPr>
          <a:xfrm>
            <a:off x="6122439" y="3918522"/>
            <a:ext cx="1250928" cy="1667903"/>
            <a:chOff x="5753099" y="1390650"/>
            <a:chExt cx="2095502" cy="2095500"/>
          </a:xfrm>
        </p:grpSpPr>
        <p:pic>
          <p:nvPicPr>
            <p:cNvPr id="42" name="Picture 1"/>
            <p:cNvPicPr>
              <a:picLocks noChangeAspect="1"/>
            </p:cNvPicPr>
            <p:nvPr/>
          </p:nvPicPr>
          <p:blipFill rotWithShape="1">
            <a:blip r:embed="rId7" cstate="print">
              <a:extLst>
                <a:ext uri="{28A0092B-C50C-407E-A947-70E740481C1C}">
                  <a14:useLocalDpi xmlns:a14="http://schemas.microsoft.com/office/drawing/2010/main" val="0"/>
                </a:ext>
              </a:extLst>
            </a:blip>
            <a:srcRect l="47336" t="30127" r="18916" b="26200"/>
            <a:stretch/>
          </p:blipFill>
          <p:spPr bwMode="auto">
            <a:xfrm>
              <a:off x="5753100" y="1390650"/>
              <a:ext cx="20955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42"/>
            <p:cNvPicPr>
              <a:picLocks noChangeAspect="1"/>
            </p:cNvPicPr>
            <p:nvPr/>
          </p:nvPicPr>
          <p:blipFill rotWithShape="1">
            <a:blip r:embed="rId4">
              <a:clrChange>
                <a:clrFrom>
                  <a:srgbClr val="FFFFE8"/>
                </a:clrFrom>
                <a:clrTo>
                  <a:srgbClr val="FFFFE8">
                    <a:alpha val="0"/>
                  </a:srgbClr>
                </a:clrTo>
              </a:clrChange>
            </a:blip>
            <a:srcRect l="28761" t="17504" r="23288" b="25352"/>
            <a:stretch/>
          </p:blipFill>
          <p:spPr>
            <a:xfrm>
              <a:off x="5753099" y="1390650"/>
              <a:ext cx="2095501" cy="2095500"/>
            </a:xfrm>
            <a:prstGeom prst="rect">
              <a:avLst/>
            </a:prstGeom>
            <a:ln w="38100">
              <a:solidFill>
                <a:schemeClr val="accent2">
                  <a:lumMod val="60000"/>
                  <a:lumOff val="40000"/>
                </a:schemeClr>
              </a:solidFill>
            </a:ln>
          </p:spPr>
        </p:pic>
        <p:sp>
          <p:nvSpPr>
            <p:cNvPr id="44" name="TextBox 43"/>
            <p:cNvSpPr txBox="1"/>
            <p:nvPr/>
          </p:nvSpPr>
          <p:spPr>
            <a:xfrm>
              <a:off x="5753099" y="1390650"/>
              <a:ext cx="2095502" cy="215444"/>
            </a:xfrm>
            <a:prstGeom prst="rect">
              <a:avLst/>
            </a:prstGeom>
            <a:solidFill>
              <a:schemeClr val="accent2"/>
            </a:solidFill>
          </p:spPr>
          <p:txBody>
            <a:bodyPr wrap="none" lIns="45720" tIns="0" rIns="45720" bIns="0" rtlCol="0" anchor="ctr" anchorCtr="1">
              <a:noAutofit/>
            </a:bodyPr>
            <a:lstStyle/>
            <a:p>
              <a:r>
                <a:rPr lang="en-US" sz="1200" b="1" dirty="0">
                  <a:solidFill>
                    <a:prstClr val="white"/>
                  </a:solidFill>
                </a:rPr>
                <a:t>Drive </a:t>
              </a:r>
              <a:r>
                <a:rPr lang="en-US" sz="1200" b="1" dirty="0" smtClean="0">
                  <a:solidFill>
                    <a:prstClr val="white"/>
                  </a:solidFill>
                </a:rPr>
                <a:t>Time</a:t>
              </a:r>
              <a:endParaRPr lang="en-US" sz="1200" b="1" dirty="0">
                <a:solidFill>
                  <a:prstClr val="white"/>
                </a:solidFill>
              </a:endParaRPr>
            </a:p>
          </p:txBody>
        </p:sp>
      </p:grpSp>
      <p:grpSp>
        <p:nvGrpSpPr>
          <p:cNvPr id="45" name="Group 44"/>
          <p:cNvGrpSpPr/>
          <p:nvPr/>
        </p:nvGrpSpPr>
        <p:grpSpPr>
          <a:xfrm>
            <a:off x="4584611" y="3918521"/>
            <a:ext cx="1250928" cy="1667903"/>
            <a:chOff x="5753099" y="1390650"/>
            <a:chExt cx="2095501" cy="2095500"/>
          </a:xfrm>
        </p:grpSpPr>
        <p:pic>
          <p:nvPicPr>
            <p:cNvPr id="46" name="Picture 1"/>
            <p:cNvPicPr>
              <a:picLocks noChangeAspect="1"/>
            </p:cNvPicPr>
            <p:nvPr/>
          </p:nvPicPr>
          <p:blipFill rotWithShape="1">
            <a:blip r:embed="rId8" cstate="print">
              <a:extLst>
                <a:ext uri="{28A0092B-C50C-407E-A947-70E740481C1C}">
                  <a14:useLocalDpi xmlns:a14="http://schemas.microsoft.com/office/drawing/2010/main" val="0"/>
                </a:ext>
              </a:extLst>
            </a:blip>
            <a:srcRect l="47336" t="30126" r="18916" b="26200"/>
            <a:stretch/>
          </p:blipFill>
          <p:spPr bwMode="auto">
            <a:xfrm>
              <a:off x="5753100" y="1390650"/>
              <a:ext cx="20955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46"/>
            <p:cNvPicPr>
              <a:picLocks noChangeAspect="1"/>
            </p:cNvPicPr>
            <p:nvPr/>
          </p:nvPicPr>
          <p:blipFill rotWithShape="1">
            <a:blip r:embed="rId4">
              <a:clrChange>
                <a:clrFrom>
                  <a:srgbClr val="FFFFE8"/>
                </a:clrFrom>
                <a:clrTo>
                  <a:srgbClr val="FFFFE8">
                    <a:alpha val="0"/>
                  </a:srgbClr>
                </a:clrTo>
              </a:clrChange>
            </a:blip>
            <a:srcRect l="28761" t="17504" r="23288" b="25352"/>
            <a:stretch/>
          </p:blipFill>
          <p:spPr>
            <a:xfrm>
              <a:off x="5753099" y="1390650"/>
              <a:ext cx="2095501" cy="2095500"/>
            </a:xfrm>
            <a:prstGeom prst="rect">
              <a:avLst/>
            </a:prstGeom>
            <a:ln w="38100">
              <a:solidFill>
                <a:schemeClr val="accent2">
                  <a:lumMod val="60000"/>
                  <a:lumOff val="40000"/>
                </a:schemeClr>
              </a:solidFill>
            </a:ln>
          </p:spPr>
        </p:pic>
        <p:sp>
          <p:nvSpPr>
            <p:cNvPr id="48" name="TextBox 47"/>
            <p:cNvSpPr txBox="1"/>
            <p:nvPr/>
          </p:nvSpPr>
          <p:spPr>
            <a:xfrm>
              <a:off x="5753100" y="1390650"/>
              <a:ext cx="2095500" cy="215444"/>
            </a:xfrm>
            <a:prstGeom prst="rect">
              <a:avLst/>
            </a:prstGeom>
            <a:solidFill>
              <a:schemeClr val="accent2"/>
            </a:solidFill>
          </p:spPr>
          <p:txBody>
            <a:bodyPr wrap="none" lIns="45720" tIns="0" rIns="45720" bIns="0" rtlCol="0" anchor="ctr" anchorCtr="1">
              <a:noAutofit/>
            </a:bodyPr>
            <a:lstStyle/>
            <a:p>
              <a:r>
                <a:rPr lang="en-US" sz="1200" b="1" dirty="0" smtClean="0">
                  <a:solidFill>
                    <a:prstClr val="white"/>
                  </a:solidFill>
                </a:rPr>
                <a:t>Consumer Behavior</a:t>
              </a:r>
              <a:endParaRPr lang="en-US" sz="1200" b="1" dirty="0">
                <a:solidFill>
                  <a:prstClr val="white"/>
                </a:solidFill>
              </a:endParaRPr>
            </a:p>
          </p:txBody>
        </p:sp>
      </p:grpSp>
      <p:sp>
        <p:nvSpPr>
          <p:cNvPr id="49" name="TextBox 48"/>
          <p:cNvSpPr txBox="1"/>
          <p:nvPr/>
        </p:nvSpPr>
        <p:spPr>
          <a:xfrm>
            <a:off x="2468251" y="4284540"/>
            <a:ext cx="394660" cy="523220"/>
          </a:xfrm>
          <a:prstGeom prst="rect">
            <a:avLst/>
          </a:prstGeom>
          <a:noFill/>
        </p:spPr>
        <p:txBody>
          <a:bodyPr wrap="none" rtlCol="0">
            <a:spAutoFit/>
          </a:bodyPr>
          <a:lstStyle/>
          <a:p>
            <a:r>
              <a:rPr lang="en-US" sz="2800" b="1" dirty="0" smtClean="0">
                <a:solidFill>
                  <a:prstClr val="black"/>
                </a:solidFill>
              </a:rPr>
              <a:t>=</a:t>
            </a:r>
            <a:endParaRPr lang="en-US" b="1" dirty="0">
              <a:solidFill>
                <a:prstClr val="black"/>
              </a:solidFill>
            </a:endParaRPr>
          </a:p>
        </p:txBody>
      </p:sp>
      <p:pic>
        <p:nvPicPr>
          <p:cNvPr id="50" name="Picture 49"/>
          <p:cNvPicPr>
            <a:picLocks noChangeAspect="1"/>
          </p:cNvPicPr>
          <p:nvPr/>
        </p:nvPicPr>
        <p:blipFill>
          <a:blip r:embed="rId9"/>
          <a:stretch>
            <a:fillRect/>
          </a:stretch>
        </p:blipFill>
        <p:spPr>
          <a:xfrm>
            <a:off x="8289937" y="5813902"/>
            <a:ext cx="608647" cy="293197"/>
          </a:xfrm>
          <a:prstGeom prst="rect">
            <a:avLst/>
          </a:prstGeom>
        </p:spPr>
      </p:pic>
    </p:spTree>
    <p:extLst>
      <p:ext uri="{BB962C8B-B14F-4D97-AF65-F5344CB8AC3E}">
        <p14:creationId xmlns:p14="http://schemas.microsoft.com/office/powerpoint/2010/main" val="288514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1500"/>
                            </p:stCondLst>
                            <p:childTnLst>
                              <p:par>
                                <p:cTn id="9" presetID="10" presetClass="entr" presetSubtype="0" fill="hold" grpId="0" nodeType="afterEffect">
                                  <p:stCondLst>
                                    <p:cond delay="1000"/>
                                  </p:stCondLst>
                                  <p:childTnLst>
                                    <p:set>
                                      <p:cBhvr>
                                        <p:cTn id="10" dur="1" fill="hold">
                                          <p:stCondLst>
                                            <p:cond delay="0"/>
                                          </p:stCondLst>
                                        </p:cTn>
                                        <p:tgtEl>
                                          <p:spTgt spid="49"/>
                                        </p:tgtEl>
                                        <p:attrNameLst>
                                          <p:attrName>style.visibility</p:attrName>
                                        </p:attrNameLst>
                                      </p:cBhvr>
                                      <p:to>
                                        <p:strVal val="visible"/>
                                      </p:to>
                                    </p:set>
                                    <p:animEffect transition="in" filter="fade">
                                      <p:cBhvr>
                                        <p:cTn id="11" dur="500"/>
                                        <p:tgtEl>
                                          <p:spTgt spid="49"/>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par>
                          <p:cTn id="16" fill="hold">
                            <p:stCondLst>
                              <p:cond delay="3500"/>
                            </p:stCondLst>
                            <p:childTnLst>
                              <p:par>
                                <p:cTn id="17" presetID="10" presetClass="entr" presetSubtype="0" fill="hold" nodeType="after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500"/>
                                        <p:tgtEl>
                                          <p:spTgt spid="45"/>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500"/>
                                        <p:tgtEl>
                                          <p:spTgt spid="41"/>
                                        </p:tgtEl>
                                      </p:cBhvr>
                                    </p:animEffect>
                                  </p:childTnLst>
                                </p:cTn>
                              </p:par>
                            </p:childTnLst>
                          </p:cTn>
                        </p:par>
                        <p:par>
                          <p:cTn id="24" fill="hold">
                            <p:stCondLst>
                              <p:cond delay="4500"/>
                            </p:stCondLst>
                            <p:childTnLst>
                              <p:par>
                                <p:cTn id="25" presetID="10" presetClass="entr" presetSubtype="0"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7AFA042-2070-467B-864C-EE69988E1653}" type="slidenum">
              <a:rPr lang="en-US" altLang="en-US" smtClean="0"/>
              <a:pPr/>
              <a:t>13</a:t>
            </a:fld>
            <a:endParaRPr lang="en-US" altLang="en-US" dirty="0"/>
          </a:p>
        </p:txBody>
      </p:sp>
      <p:pic>
        <p:nvPicPr>
          <p:cNvPr id="5" name="Content Placeholder 3" descr="apr letter p.jpg"/>
          <p:cNvPicPr>
            <a:picLocks noGrp="1" noChangeAspect="1"/>
          </p:cNvPicPr>
          <p:nvPr>
            <p:ph idx="1"/>
          </p:nvPr>
        </p:nvPicPr>
        <p:blipFill>
          <a:blip r:embed="rId2" cstate="print"/>
          <a:srcRect/>
          <a:stretch>
            <a:fillRect/>
          </a:stretch>
        </p:blipFill>
        <p:spPr>
          <a:xfrm>
            <a:off x="228600" y="762000"/>
            <a:ext cx="3497335" cy="5257800"/>
          </a:xfrm>
        </p:spPr>
      </p:pic>
      <p:sp>
        <p:nvSpPr>
          <p:cNvPr id="6" name="TextBox 5"/>
          <p:cNvSpPr txBox="1"/>
          <p:nvPr/>
        </p:nvSpPr>
        <p:spPr>
          <a:xfrm>
            <a:off x="3962400" y="1600200"/>
            <a:ext cx="5181600" cy="4693593"/>
          </a:xfrm>
          <a:prstGeom prst="rect">
            <a:avLst/>
          </a:prstGeom>
          <a:noFill/>
        </p:spPr>
        <p:txBody>
          <a:bodyPr wrap="square">
            <a:spAutoFit/>
          </a:bodyPr>
          <a:lstStyle/>
          <a:p>
            <a:pPr>
              <a:defRPr/>
            </a:pPr>
            <a:r>
              <a:rPr lang="en-US" sz="2300" dirty="0">
                <a:latin typeface="+mn-lt"/>
              </a:rPr>
              <a:t>“APRs and AGSSAs, which are used by GM for the analysis and evaluation of brand, product, and dealer performance, consist of census tracts as defined by the U.S. Census Bureau.  APR and AGSSA configurations are based on numerous factors including, but not limited to, the proximity of census tracts to nearest  dealership, highway and road networks, any natural or man-made barriers, and buyer behavior information.”</a:t>
            </a:r>
          </a:p>
        </p:txBody>
      </p:sp>
    </p:spTree>
    <p:extLst>
      <p:ext uri="{BB962C8B-B14F-4D97-AF65-F5344CB8AC3E}">
        <p14:creationId xmlns:p14="http://schemas.microsoft.com/office/powerpoint/2010/main" val="33237409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EF54779-E06B-4501-8E88-5FD6B72A5C37}" type="slidenum">
              <a:rPr lang="en-US" altLang="en-US" smtClean="0"/>
              <a:pPr/>
              <a:t>14</a:t>
            </a:fld>
            <a:endParaRPr lang="en-US" alt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00"/>
            <a:ext cx="9144000" cy="5734249"/>
          </a:xfrm>
          <a:prstGeom prst="rect">
            <a:avLst/>
          </a:prstGeom>
        </p:spPr>
      </p:pic>
    </p:spTree>
    <p:extLst>
      <p:ext uri="{BB962C8B-B14F-4D97-AF65-F5344CB8AC3E}">
        <p14:creationId xmlns:p14="http://schemas.microsoft.com/office/powerpoint/2010/main" val="23523789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1000" y="133349"/>
            <a:ext cx="8423929" cy="6343650"/>
          </a:xfrm>
        </p:spPr>
      </p:pic>
      <p:sp>
        <p:nvSpPr>
          <p:cNvPr id="4" name="Slide Number Placeholder 3"/>
          <p:cNvSpPr>
            <a:spLocks noGrp="1"/>
          </p:cNvSpPr>
          <p:nvPr>
            <p:ph type="sldNum" sz="quarter" idx="12"/>
          </p:nvPr>
        </p:nvSpPr>
        <p:spPr/>
        <p:txBody>
          <a:bodyPr/>
          <a:lstStyle/>
          <a:p>
            <a:fld id="{D7AFA042-2070-467B-864C-EE69988E1653}" type="slidenum">
              <a:rPr lang="en-US" altLang="en-US" smtClean="0"/>
              <a:pPr/>
              <a:t>15</a:t>
            </a:fld>
            <a:endParaRPr lang="en-US" altLang="en-US" dirty="0"/>
          </a:p>
        </p:txBody>
      </p:sp>
    </p:spTree>
    <p:extLst>
      <p:ext uri="{BB962C8B-B14F-4D97-AF65-F5344CB8AC3E}">
        <p14:creationId xmlns:p14="http://schemas.microsoft.com/office/powerpoint/2010/main" val="38770611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14400"/>
          </a:xfrm>
        </p:spPr>
        <p:txBody>
          <a:bodyPr/>
          <a:lstStyle/>
          <a:p>
            <a:r>
              <a:rPr lang="en-US" sz="2700" dirty="0">
                <a:solidFill>
                  <a:srgbClr val="005293"/>
                </a:solidFill>
              </a:rPr>
              <a:t>Air Distance in Miles from Dealer A and Surrounding</a:t>
            </a:r>
            <a:br>
              <a:rPr lang="en-US" sz="2700" dirty="0">
                <a:solidFill>
                  <a:srgbClr val="005293"/>
                </a:solidFill>
              </a:rPr>
            </a:br>
            <a:r>
              <a:rPr lang="en-US" sz="2700" dirty="0">
                <a:solidFill>
                  <a:srgbClr val="005293"/>
                </a:solidFill>
              </a:rPr>
              <a:t>Same </a:t>
            </a:r>
            <a:r>
              <a:rPr lang="en-US" sz="2700" dirty="0" err="1">
                <a:solidFill>
                  <a:srgbClr val="005293"/>
                </a:solidFill>
              </a:rPr>
              <a:t>Linemake</a:t>
            </a:r>
            <a:r>
              <a:rPr lang="en-US" sz="2700" dirty="0">
                <a:solidFill>
                  <a:srgbClr val="005293"/>
                </a:solidFill>
              </a:rPr>
              <a:t> Dealer Locations to APR Census Tracts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1219200"/>
            <a:ext cx="8534400" cy="5354918"/>
          </a:xfrm>
        </p:spPr>
      </p:pic>
      <p:sp>
        <p:nvSpPr>
          <p:cNvPr id="4" name="Slide Number Placeholder 3"/>
          <p:cNvSpPr>
            <a:spLocks noGrp="1"/>
          </p:cNvSpPr>
          <p:nvPr>
            <p:ph type="sldNum" sz="quarter" idx="12"/>
          </p:nvPr>
        </p:nvSpPr>
        <p:spPr/>
        <p:txBody>
          <a:bodyPr/>
          <a:lstStyle/>
          <a:p>
            <a:fld id="{D7AFA042-2070-467B-864C-EE69988E1653}" type="slidenum">
              <a:rPr lang="en-US" altLang="en-US" smtClean="0"/>
              <a:pPr/>
              <a:t>16</a:t>
            </a:fld>
            <a:endParaRPr lang="en-US" altLang="en-US" dirty="0"/>
          </a:p>
        </p:txBody>
      </p:sp>
    </p:spTree>
    <p:extLst>
      <p:ext uri="{BB962C8B-B14F-4D97-AF65-F5344CB8AC3E}">
        <p14:creationId xmlns:p14="http://schemas.microsoft.com/office/powerpoint/2010/main" val="23116030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4800" y="51263"/>
            <a:ext cx="8589776" cy="6637554"/>
          </a:xfrm>
        </p:spPr>
      </p:pic>
      <p:sp>
        <p:nvSpPr>
          <p:cNvPr id="4" name="Slide Number Placeholder 3"/>
          <p:cNvSpPr>
            <a:spLocks noGrp="1"/>
          </p:cNvSpPr>
          <p:nvPr>
            <p:ph type="sldNum" sz="quarter" idx="12"/>
          </p:nvPr>
        </p:nvSpPr>
        <p:spPr/>
        <p:txBody>
          <a:bodyPr/>
          <a:lstStyle/>
          <a:p>
            <a:fld id="{D7AFA042-2070-467B-864C-EE69988E1653}" type="slidenum">
              <a:rPr lang="en-US" altLang="en-US" smtClean="0"/>
              <a:pPr/>
              <a:t>17</a:t>
            </a:fld>
            <a:endParaRPr lang="en-US" altLang="en-US" dirty="0"/>
          </a:p>
        </p:txBody>
      </p:sp>
    </p:spTree>
    <p:extLst>
      <p:ext uri="{BB962C8B-B14F-4D97-AF65-F5344CB8AC3E}">
        <p14:creationId xmlns:p14="http://schemas.microsoft.com/office/powerpoint/2010/main" val="11944029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EF54779-E06B-4501-8E88-5FD6B72A5C37}" type="slidenum">
              <a:rPr lang="en-US" altLang="en-US" smtClean="0"/>
              <a:pPr/>
              <a:t>18</a:t>
            </a:fld>
            <a:endParaRPr lang="en-US" alt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7199"/>
            <a:ext cx="9144000" cy="5788025"/>
          </a:xfrm>
          <a:prstGeom prst="rect">
            <a:avLst/>
          </a:prstGeom>
        </p:spPr>
      </p:pic>
    </p:spTree>
    <p:extLst>
      <p:ext uri="{BB962C8B-B14F-4D97-AF65-F5344CB8AC3E}">
        <p14:creationId xmlns:p14="http://schemas.microsoft.com/office/powerpoint/2010/main" val="316913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Segment </a:t>
            </a:r>
            <a:r>
              <a:rPr lang="en-US" b="1" dirty="0"/>
              <a:t>V</a:t>
            </a:r>
            <a:r>
              <a:rPr lang="en-US" b="1" dirty="0" smtClean="0"/>
              <a:t>alidation</a:t>
            </a:r>
            <a:endParaRPr lang="en-US" b="1" dirty="0"/>
          </a:p>
        </p:txBody>
      </p:sp>
      <p:sp>
        <p:nvSpPr>
          <p:cNvPr id="3" name="Slide Number Placeholder 2"/>
          <p:cNvSpPr>
            <a:spLocks noGrp="1"/>
          </p:cNvSpPr>
          <p:nvPr>
            <p:ph type="sldNum" sz="quarter" idx="4"/>
          </p:nvPr>
        </p:nvSpPr>
        <p:spPr/>
        <p:txBody>
          <a:bodyPr/>
          <a:lstStyle/>
          <a:p>
            <a:fld id="{7F8C6113-0C0C-1C44-ACF7-932454EFA479}" type="slidenum">
              <a:rPr lang="en-US" smtClean="0"/>
              <a:pPr/>
              <a:t>19</a:t>
            </a:fld>
            <a:endParaRPr lang="en-US" dirty="0"/>
          </a:p>
        </p:txBody>
      </p:sp>
      <p:pic>
        <p:nvPicPr>
          <p:cNvPr id="6" name="Picture 2"/>
          <p:cNvPicPr>
            <a:picLocks noChangeAspect="1" noChangeArrowheads="1"/>
          </p:cNvPicPr>
          <p:nvPr/>
        </p:nvPicPr>
        <p:blipFill rotWithShape="1">
          <a:blip r:embed="rId2"/>
          <a:srcRect l="6928" t="22026" r="6885" b="16011"/>
          <a:stretch/>
        </p:blipFill>
        <p:spPr bwMode="auto">
          <a:xfrm>
            <a:off x="838200" y="1217292"/>
            <a:ext cx="7620000" cy="5335908"/>
          </a:xfrm>
          <a:prstGeom prst="rect">
            <a:avLst/>
          </a:prstGeom>
          <a:noFill/>
          <a:ln w="9525" algn="ctr">
            <a:noFill/>
            <a:miter lim="800000"/>
            <a:headEnd/>
            <a:tailEnd/>
          </a:ln>
          <a:effectLst/>
        </p:spPr>
      </p:pic>
    </p:spTree>
    <p:extLst>
      <p:ext uri="{BB962C8B-B14F-4D97-AF65-F5344CB8AC3E}">
        <p14:creationId xmlns:p14="http://schemas.microsoft.com/office/powerpoint/2010/main" val="41360336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4399"/>
          </a:xfrm>
        </p:spPr>
        <p:txBody>
          <a:bodyPr/>
          <a:lstStyle/>
          <a:p>
            <a:r>
              <a:rPr lang="en-US" dirty="0">
                <a:solidFill>
                  <a:srgbClr val="005293"/>
                </a:solidFill>
              </a:rPr>
              <a:t>Introduction – Fontana Group</a:t>
            </a:r>
          </a:p>
        </p:txBody>
      </p:sp>
      <p:sp>
        <p:nvSpPr>
          <p:cNvPr id="3" name="Content Placeholder 2"/>
          <p:cNvSpPr>
            <a:spLocks noGrp="1"/>
          </p:cNvSpPr>
          <p:nvPr>
            <p:ph idx="1"/>
          </p:nvPr>
        </p:nvSpPr>
        <p:spPr>
          <a:xfrm>
            <a:off x="838199" y="1189037"/>
            <a:ext cx="7859233" cy="4800600"/>
          </a:xfrm>
        </p:spPr>
        <p:txBody>
          <a:bodyPr/>
          <a:lstStyle/>
          <a:p>
            <a:r>
              <a:rPr lang="en-US" sz="2400" dirty="0"/>
              <a:t>Based in Tucson, Arizona</a:t>
            </a:r>
          </a:p>
          <a:p>
            <a:r>
              <a:rPr lang="en-US" sz="2400" dirty="0"/>
              <a:t>Founded in 1973</a:t>
            </a:r>
          </a:p>
          <a:p>
            <a:r>
              <a:rPr lang="en-US" sz="2400" dirty="0"/>
              <a:t>Retail Automotive Industry Emphasis</a:t>
            </a:r>
          </a:p>
          <a:p>
            <a:pPr lvl="1"/>
            <a:r>
              <a:rPr lang="en-US" dirty="0"/>
              <a:t>Dealers and Dealer groups</a:t>
            </a:r>
          </a:p>
          <a:p>
            <a:pPr lvl="1"/>
            <a:r>
              <a:rPr lang="en-US" dirty="0"/>
              <a:t>Heavy Trucks</a:t>
            </a:r>
          </a:p>
          <a:p>
            <a:pPr lvl="1"/>
            <a:r>
              <a:rPr lang="en-US" dirty="0"/>
              <a:t>Motorcycles</a:t>
            </a:r>
          </a:p>
          <a:p>
            <a:pPr lvl="1"/>
            <a:r>
              <a:rPr lang="en-US" dirty="0"/>
              <a:t>Other Industries</a:t>
            </a:r>
          </a:p>
          <a:p>
            <a:pPr lvl="1"/>
            <a:r>
              <a:rPr lang="en-US" dirty="0"/>
              <a:t>Rigorous Empirical Analysis</a:t>
            </a:r>
          </a:p>
          <a:p>
            <a:pPr lvl="1"/>
            <a:r>
              <a:rPr lang="en-US" dirty="0"/>
              <a:t>Statistical and Economic analysis</a:t>
            </a:r>
          </a:p>
          <a:p>
            <a:pPr marL="0" indent="0">
              <a:buNone/>
            </a:pPr>
            <a:endParaRPr lang="en-US" sz="2400" dirty="0"/>
          </a:p>
        </p:txBody>
      </p:sp>
      <p:sp>
        <p:nvSpPr>
          <p:cNvPr id="4" name="Slide Number Placeholder 3"/>
          <p:cNvSpPr>
            <a:spLocks noGrp="1"/>
          </p:cNvSpPr>
          <p:nvPr>
            <p:ph type="sldNum" sz="quarter" idx="12"/>
          </p:nvPr>
        </p:nvSpPr>
        <p:spPr/>
        <p:txBody>
          <a:bodyPr/>
          <a:lstStyle/>
          <a:p>
            <a:fld id="{D7AFA042-2070-467B-864C-EE69988E1653}" type="slidenum">
              <a:rPr lang="en-US" altLang="en-US" smtClean="0"/>
              <a:pPr/>
              <a:t>2</a:t>
            </a:fld>
            <a:endParaRPr lang="en-US" altLang="en-US"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562600"/>
            <a:ext cx="1718872" cy="1121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76781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Economic Conditions – Segmentation adjustment</a:t>
            </a:r>
            <a:endParaRPr lang="en-US" b="1" dirty="0"/>
          </a:p>
        </p:txBody>
      </p:sp>
      <p:sp>
        <p:nvSpPr>
          <p:cNvPr id="3" name="Slide Number Placeholder 2"/>
          <p:cNvSpPr>
            <a:spLocks noGrp="1"/>
          </p:cNvSpPr>
          <p:nvPr>
            <p:ph type="sldNum" sz="quarter" idx="4"/>
          </p:nvPr>
        </p:nvSpPr>
        <p:spPr/>
        <p:txBody>
          <a:bodyPr/>
          <a:lstStyle/>
          <a:p>
            <a:fld id="{7F8C6113-0C0C-1C44-ACF7-932454EFA479}" type="slidenum">
              <a:rPr lang="en-US" smtClean="0"/>
              <a:pPr/>
              <a:t>20</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163019"/>
            <a:ext cx="5314950" cy="5390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64515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Brand Bias:  “Import / Domestic” Bias</a:t>
            </a:r>
            <a:endParaRPr lang="en-US" b="1" dirty="0"/>
          </a:p>
        </p:txBody>
      </p:sp>
      <p:sp>
        <p:nvSpPr>
          <p:cNvPr id="3" name="Slide Number Placeholder 2"/>
          <p:cNvSpPr>
            <a:spLocks noGrp="1"/>
          </p:cNvSpPr>
          <p:nvPr>
            <p:ph type="sldNum" sz="quarter" idx="4"/>
          </p:nvPr>
        </p:nvSpPr>
        <p:spPr/>
        <p:txBody>
          <a:bodyPr/>
          <a:lstStyle/>
          <a:p>
            <a:fld id="{7F8C6113-0C0C-1C44-ACF7-932454EFA479}" type="slidenum">
              <a:rPr lang="en-US" smtClean="0"/>
              <a:pPr/>
              <a:t>21</a:t>
            </a:fld>
            <a:endParaRPr lang="en-US" dirty="0"/>
          </a:p>
        </p:txBody>
      </p:sp>
      <p:pic>
        <p:nvPicPr>
          <p:cNvPr id="5" name="Picture 2"/>
          <p:cNvPicPr>
            <a:picLocks noGrp="1" noChangeAspect="1" noChangeArrowheads="1"/>
          </p:cNvPicPr>
          <p:nvPr>
            <p:ph sz="quarter" idx="11"/>
          </p:nvPr>
        </p:nvPicPr>
        <p:blipFill>
          <a:blip r:embed="rId2">
            <a:extLst>
              <a:ext uri="{28A0092B-C50C-407E-A947-70E740481C1C}">
                <a14:useLocalDpi xmlns:a14="http://schemas.microsoft.com/office/drawing/2010/main" val="0"/>
              </a:ext>
            </a:extLst>
          </a:blip>
          <a:srcRect/>
          <a:stretch>
            <a:fillRect/>
          </a:stretch>
        </p:blipFill>
        <p:spPr bwMode="auto">
          <a:xfrm>
            <a:off x="1306614" y="1221408"/>
            <a:ext cx="6661130" cy="5331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90965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Beck Chevrolet – Segmentation adjustment</a:t>
            </a:r>
            <a:endParaRPr lang="en-US" b="1" dirty="0"/>
          </a:p>
        </p:txBody>
      </p:sp>
      <p:sp>
        <p:nvSpPr>
          <p:cNvPr id="3" name="Slide Number Placeholder 2"/>
          <p:cNvSpPr>
            <a:spLocks noGrp="1"/>
          </p:cNvSpPr>
          <p:nvPr>
            <p:ph type="sldNum" sz="quarter" idx="4"/>
          </p:nvPr>
        </p:nvSpPr>
        <p:spPr/>
        <p:txBody>
          <a:bodyPr/>
          <a:lstStyle/>
          <a:p>
            <a:fld id="{7F8C6113-0C0C-1C44-ACF7-932454EFA479}" type="slidenum">
              <a:rPr lang="en-US" smtClean="0"/>
              <a:pPr/>
              <a:t>22</a:t>
            </a:fld>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168401"/>
            <a:ext cx="7543800" cy="5232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69113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Objective </a:t>
            </a:r>
            <a:r>
              <a:rPr lang="en-US" b="1" dirty="0"/>
              <a:t>V</a:t>
            </a:r>
            <a:r>
              <a:rPr lang="en-US" b="1" dirty="0" smtClean="0"/>
              <a:t>erification </a:t>
            </a:r>
            <a:endParaRPr lang="en-US" b="1" dirty="0"/>
          </a:p>
        </p:txBody>
      </p:sp>
      <p:sp>
        <p:nvSpPr>
          <p:cNvPr id="3" name="Slide Number Placeholder 2"/>
          <p:cNvSpPr>
            <a:spLocks noGrp="1"/>
          </p:cNvSpPr>
          <p:nvPr>
            <p:ph type="sldNum" sz="quarter" idx="4"/>
          </p:nvPr>
        </p:nvSpPr>
        <p:spPr/>
        <p:txBody>
          <a:bodyPr/>
          <a:lstStyle/>
          <a:p>
            <a:fld id="{7F8C6113-0C0C-1C44-ACF7-932454EFA479}" type="slidenum">
              <a:rPr lang="en-US" smtClean="0"/>
              <a:pPr/>
              <a:t>23</a:t>
            </a:fld>
            <a:endParaRPr lang="en-US" dirty="0"/>
          </a:p>
        </p:txBody>
      </p:sp>
      <p:sp>
        <p:nvSpPr>
          <p:cNvPr id="4" name="Content Placeholder 3"/>
          <p:cNvSpPr>
            <a:spLocks noGrp="1"/>
          </p:cNvSpPr>
          <p:nvPr>
            <p:ph sz="quarter" idx="11"/>
          </p:nvPr>
        </p:nvSpPr>
        <p:spPr/>
        <p:txBody>
          <a:bodyPr/>
          <a:lstStyle/>
          <a:p>
            <a:pPr marL="0" indent="0">
              <a:buNone/>
            </a:pPr>
            <a:r>
              <a:rPr lang="en-US" b="1" dirty="0">
                <a:solidFill>
                  <a:prstClr val="black"/>
                </a:solidFill>
              </a:rPr>
              <a:t>US District Court</a:t>
            </a:r>
            <a:r>
              <a:rPr lang="en-US" dirty="0">
                <a:solidFill>
                  <a:prstClr val="black"/>
                </a:solidFill>
              </a:rPr>
              <a:t>, Southern District of New York</a:t>
            </a:r>
            <a:br>
              <a:rPr lang="en-US" dirty="0">
                <a:solidFill>
                  <a:prstClr val="black"/>
                </a:solidFill>
              </a:rPr>
            </a:br>
            <a:r>
              <a:rPr lang="en-US" i="1" dirty="0">
                <a:solidFill>
                  <a:prstClr val="black"/>
                </a:solidFill>
              </a:rPr>
              <a:t>Beck Chevrolet v. General Motors</a:t>
            </a:r>
            <a:r>
              <a:rPr lang="en-US" dirty="0">
                <a:solidFill>
                  <a:prstClr val="black"/>
                </a:solidFill>
              </a:rPr>
              <a:t>, September 2013</a:t>
            </a:r>
            <a:endParaRPr lang="en-US" dirty="0"/>
          </a:p>
          <a:p>
            <a:pPr marL="0" indent="0">
              <a:buNone/>
            </a:pPr>
            <a:endParaRPr lang="en-US" dirty="0" smtClean="0"/>
          </a:p>
          <a:p>
            <a:pPr marL="0" indent="0">
              <a:buNone/>
            </a:pPr>
            <a:r>
              <a:rPr lang="en-US" dirty="0" smtClean="0"/>
              <a:t>Judge </a:t>
            </a:r>
            <a:r>
              <a:rPr lang="en-US" dirty="0" err="1"/>
              <a:t>Hellerstein</a:t>
            </a:r>
            <a:r>
              <a:rPr lang="en-US" dirty="0" smtClean="0"/>
              <a:t>:</a:t>
            </a:r>
            <a:endParaRPr lang="en-US" dirty="0"/>
          </a:p>
          <a:p>
            <a:pPr marL="285750" lvl="1" indent="0">
              <a:lnSpc>
                <a:spcPct val="150000"/>
              </a:lnSpc>
              <a:buNone/>
            </a:pPr>
            <a:r>
              <a:rPr lang="en-US" sz="2000" dirty="0" smtClean="0"/>
              <a:t>“GM </a:t>
            </a:r>
            <a:r>
              <a:rPr lang="en-US" sz="2000" b="1" i="1" dirty="0" smtClean="0">
                <a:solidFill>
                  <a:srgbClr val="FF0000"/>
                </a:solidFill>
              </a:rPr>
              <a:t>uses </a:t>
            </a:r>
            <a:r>
              <a:rPr lang="en-US" sz="2000" b="1" i="1" dirty="0">
                <a:solidFill>
                  <a:srgbClr val="FF0000"/>
                </a:solidFill>
              </a:rPr>
              <a:t>other indices to check </a:t>
            </a:r>
            <a:r>
              <a:rPr lang="en-US" sz="2000" dirty="0" smtClean="0"/>
              <a:t>… its dealers’ performance … If </a:t>
            </a:r>
            <a:r>
              <a:rPr lang="en-US" sz="2000" dirty="0"/>
              <a:t>imports are, as Beck argues, a major impediment to measuring its performance, that should be true equally to the Ford dealer and the Chrysler dealer, but </a:t>
            </a:r>
            <a:r>
              <a:rPr lang="en-US" sz="2000" dirty="0" smtClean="0"/>
              <a:t>GM shows </a:t>
            </a:r>
            <a:r>
              <a:rPr lang="en-US" sz="2000" dirty="0"/>
              <a:t>statistically that that is not so and it is outperformed by Ford and Chrysler in its AGSSA</a:t>
            </a:r>
            <a:r>
              <a:rPr lang="en-US" sz="2000" dirty="0" smtClean="0"/>
              <a:t>.”</a:t>
            </a:r>
            <a:endParaRPr lang="en-US" sz="2000" dirty="0"/>
          </a:p>
          <a:p>
            <a:endParaRPr lang="en-US" dirty="0"/>
          </a:p>
        </p:txBody>
      </p:sp>
    </p:spTree>
    <p:extLst>
      <p:ext uri="{BB962C8B-B14F-4D97-AF65-F5344CB8AC3E}">
        <p14:creationId xmlns:p14="http://schemas.microsoft.com/office/powerpoint/2010/main" val="42835871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Beck Chevrolet – Import Bias?</a:t>
            </a:r>
            <a:endParaRPr lang="en-US" b="1" dirty="0"/>
          </a:p>
        </p:txBody>
      </p:sp>
      <p:sp>
        <p:nvSpPr>
          <p:cNvPr id="3" name="Slide Number Placeholder 2"/>
          <p:cNvSpPr>
            <a:spLocks noGrp="1"/>
          </p:cNvSpPr>
          <p:nvPr>
            <p:ph type="sldNum" sz="quarter" idx="4"/>
          </p:nvPr>
        </p:nvSpPr>
        <p:spPr/>
        <p:txBody>
          <a:bodyPr/>
          <a:lstStyle/>
          <a:p>
            <a:fld id="{7F8C6113-0C0C-1C44-ACF7-932454EFA479}" type="slidenum">
              <a:rPr lang="en-US" smtClean="0"/>
              <a:pPr/>
              <a:t>24</a:t>
            </a:fld>
            <a:endParaRPr lang="en-US" dirty="0"/>
          </a:p>
        </p:txBody>
      </p:sp>
      <p:pic>
        <p:nvPicPr>
          <p:cNvPr id="1026" name="Picture 2"/>
          <p:cNvPicPr>
            <a:picLocks noGrp="1" noChangeAspect="1" noChangeArrowheads="1"/>
          </p:cNvPicPr>
          <p:nvPr>
            <p:ph sz="quarter" idx="11"/>
          </p:nvPr>
        </p:nvPicPr>
        <p:blipFill rotWithShape="1">
          <a:blip r:embed="rId2" cstate="print">
            <a:extLst>
              <a:ext uri="{28A0092B-C50C-407E-A947-70E740481C1C}">
                <a14:useLocalDpi xmlns:a14="http://schemas.microsoft.com/office/drawing/2010/main" val="0"/>
              </a:ext>
            </a:extLst>
          </a:blip>
          <a:srcRect b="3730"/>
          <a:stretch/>
        </p:blipFill>
        <p:spPr bwMode="auto">
          <a:xfrm>
            <a:off x="533400" y="990601"/>
            <a:ext cx="8077200"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96252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Beck </a:t>
            </a:r>
            <a:r>
              <a:rPr lang="en-US" b="1" dirty="0"/>
              <a:t>Chevrolet – </a:t>
            </a:r>
            <a:r>
              <a:rPr lang="en-US" b="1" dirty="0" smtClean="0"/>
              <a:t>Import Bias?</a:t>
            </a:r>
            <a:endParaRPr lang="en-US" b="1" dirty="0"/>
          </a:p>
        </p:txBody>
      </p:sp>
      <p:sp>
        <p:nvSpPr>
          <p:cNvPr id="3" name="Slide Number Placeholder 2"/>
          <p:cNvSpPr>
            <a:spLocks noGrp="1"/>
          </p:cNvSpPr>
          <p:nvPr>
            <p:ph type="sldNum" sz="quarter" idx="4"/>
          </p:nvPr>
        </p:nvSpPr>
        <p:spPr/>
        <p:txBody>
          <a:bodyPr/>
          <a:lstStyle/>
          <a:p>
            <a:fld id="{7F8C6113-0C0C-1C44-ACF7-932454EFA479}" type="slidenum">
              <a:rPr lang="en-US" smtClean="0"/>
              <a:pPr/>
              <a:t>25</a:t>
            </a:fld>
            <a:endParaRPr lang="en-US" dirty="0"/>
          </a:p>
        </p:txBody>
      </p:sp>
      <p:pic>
        <p:nvPicPr>
          <p:cNvPr id="2051"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689"/>
          <a:stretch/>
        </p:blipFill>
        <p:spPr bwMode="auto">
          <a:xfrm>
            <a:off x="533400" y="990601"/>
            <a:ext cx="8077200" cy="5506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43787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Beck </a:t>
            </a:r>
            <a:r>
              <a:rPr lang="en-US" b="1" dirty="0"/>
              <a:t>Chevrolet – </a:t>
            </a:r>
            <a:r>
              <a:rPr lang="en-US" b="1" dirty="0" smtClean="0"/>
              <a:t>Import Bias?</a:t>
            </a:r>
            <a:endParaRPr lang="en-US" b="1" dirty="0"/>
          </a:p>
        </p:txBody>
      </p:sp>
      <p:sp>
        <p:nvSpPr>
          <p:cNvPr id="3" name="Slide Number Placeholder 2"/>
          <p:cNvSpPr>
            <a:spLocks noGrp="1"/>
          </p:cNvSpPr>
          <p:nvPr>
            <p:ph type="sldNum" sz="quarter" idx="4"/>
          </p:nvPr>
        </p:nvSpPr>
        <p:spPr/>
        <p:txBody>
          <a:bodyPr/>
          <a:lstStyle/>
          <a:p>
            <a:fld id="{7F8C6113-0C0C-1C44-ACF7-932454EFA479}" type="slidenum">
              <a:rPr lang="en-US" smtClean="0"/>
              <a:pPr/>
              <a:t>26</a:t>
            </a:fld>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2180" b="15707"/>
          <a:stretch/>
        </p:blipFill>
        <p:spPr bwMode="auto">
          <a:xfrm>
            <a:off x="200289" y="1447800"/>
            <a:ext cx="8715111" cy="4267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74060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Factory Bias – Normalize Registrations</a:t>
            </a:r>
            <a:endParaRPr lang="en-US" b="1" dirty="0"/>
          </a:p>
        </p:txBody>
      </p:sp>
      <p:sp>
        <p:nvSpPr>
          <p:cNvPr id="3" name="Slide Number Placeholder 2"/>
          <p:cNvSpPr>
            <a:spLocks noGrp="1"/>
          </p:cNvSpPr>
          <p:nvPr>
            <p:ph type="sldNum" sz="quarter" idx="4"/>
          </p:nvPr>
        </p:nvSpPr>
        <p:spPr/>
        <p:txBody>
          <a:bodyPr/>
          <a:lstStyle/>
          <a:p>
            <a:fld id="{7F8C6113-0C0C-1C44-ACF7-932454EFA479}" type="slidenum">
              <a:rPr lang="en-US" smtClean="0"/>
              <a:pPr/>
              <a:t>27</a:t>
            </a:fld>
            <a:endParaRPr lang="en-US" dirty="0"/>
          </a:p>
        </p:txBody>
      </p:sp>
      <p:sp>
        <p:nvSpPr>
          <p:cNvPr id="4" name="Content Placeholder 3"/>
          <p:cNvSpPr>
            <a:spLocks noGrp="1"/>
          </p:cNvSpPr>
          <p:nvPr>
            <p:ph sz="quarter" idx="11"/>
          </p:nvPr>
        </p:nvSpPr>
        <p:spPr/>
        <p:txBody>
          <a:bodyPr/>
          <a:lstStyle/>
          <a:p>
            <a:r>
              <a:rPr lang="en-US" sz="2400" dirty="0" smtClean="0">
                <a:solidFill>
                  <a:prstClr val="black"/>
                </a:solidFill>
              </a:rPr>
              <a:t>Confirm factory bias exists </a:t>
            </a:r>
          </a:p>
          <a:p>
            <a:pPr lvl="1"/>
            <a:r>
              <a:rPr lang="en-US" sz="2200" dirty="0" smtClean="0">
                <a:solidFill>
                  <a:prstClr val="black"/>
                </a:solidFill>
              </a:rPr>
              <a:t>What level of performance is anomalous?</a:t>
            </a:r>
          </a:p>
          <a:p>
            <a:pPr lvl="1"/>
            <a:endParaRPr lang="en-US" sz="2200" dirty="0">
              <a:solidFill>
                <a:prstClr val="black"/>
              </a:solidFill>
            </a:endParaRPr>
          </a:p>
          <a:p>
            <a:r>
              <a:rPr lang="en-US" sz="2400" dirty="0" smtClean="0">
                <a:solidFill>
                  <a:prstClr val="black"/>
                </a:solidFill>
              </a:rPr>
              <a:t>Confirm factory bias is negatively impacting your sales</a:t>
            </a:r>
          </a:p>
          <a:p>
            <a:pPr lvl="1"/>
            <a:r>
              <a:rPr lang="en-US" sz="2200" dirty="0" smtClean="0">
                <a:solidFill>
                  <a:prstClr val="black"/>
                </a:solidFill>
              </a:rPr>
              <a:t>GM in Buffalo</a:t>
            </a:r>
          </a:p>
          <a:p>
            <a:endParaRPr lang="en-US" sz="2400" dirty="0">
              <a:solidFill>
                <a:prstClr val="black"/>
              </a:solidFill>
            </a:endParaRPr>
          </a:p>
          <a:p>
            <a:r>
              <a:rPr lang="en-US" sz="2400" dirty="0" smtClean="0">
                <a:solidFill>
                  <a:prstClr val="black"/>
                </a:solidFill>
              </a:rPr>
              <a:t>“Normalize” </a:t>
            </a:r>
          </a:p>
          <a:p>
            <a:pPr lvl="1"/>
            <a:r>
              <a:rPr lang="en-US" sz="2200" dirty="0" smtClean="0">
                <a:solidFill>
                  <a:prstClr val="black"/>
                </a:solidFill>
              </a:rPr>
              <a:t>Calculate reduction in sales opportunity to account for factory bias</a:t>
            </a:r>
          </a:p>
        </p:txBody>
      </p:sp>
    </p:spTree>
    <p:extLst>
      <p:ext uri="{BB962C8B-B14F-4D97-AF65-F5344CB8AC3E}">
        <p14:creationId xmlns:p14="http://schemas.microsoft.com/office/powerpoint/2010/main" val="22334699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7AFA042-2070-467B-864C-EE69988E1653}" type="slidenum">
              <a:rPr lang="en-US" altLang="en-US" smtClean="0"/>
              <a:pPr/>
              <a:t>28</a:t>
            </a:fld>
            <a:endParaRPr lang="en-US" altLang="en-US"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1000" y="228600"/>
            <a:ext cx="8284029" cy="6248399"/>
          </a:xfrm>
        </p:spPr>
      </p:pic>
    </p:spTree>
    <p:extLst>
      <p:ext uri="{BB962C8B-B14F-4D97-AF65-F5344CB8AC3E}">
        <p14:creationId xmlns:p14="http://schemas.microsoft.com/office/powerpoint/2010/main" val="6904479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EF54779-E06B-4501-8E88-5FD6B72A5C37}" type="slidenum">
              <a:rPr lang="en-US" altLang="en-US" smtClean="0"/>
              <a:pPr/>
              <a:t>29</a:t>
            </a:fld>
            <a:endParaRPr lang="en-US" alt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167598"/>
            <a:ext cx="4495800" cy="6553877"/>
          </a:xfrm>
          <a:prstGeom prst="rect">
            <a:avLst/>
          </a:prstGeom>
        </p:spPr>
      </p:pic>
    </p:spTree>
    <p:extLst>
      <p:ext uri="{BB962C8B-B14F-4D97-AF65-F5344CB8AC3E}">
        <p14:creationId xmlns:p14="http://schemas.microsoft.com/office/powerpoint/2010/main" val="42223543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r>
              <a:rPr lang="en-US" dirty="0">
                <a:solidFill>
                  <a:srgbClr val="005293"/>
                </a:solidFill>
              </a:rPr>
              <a:t>GM Performance Standard</a:t>
            </a:r>
          </a:p>
        </p:txBody>
      </p:sp>
      <p:sp>
        <p:nvSpPr>
          <p:cNvPr id="4" name="Slide Number Placeholder 3"/>
          <p:cNvSpPr>
            <a:spLocks noGrp="1"/>
          </p:cNvSpPr>
          <p:nvPr>
            <p:ph type="sldNum" sz="quarter" idx="12"/>
          </p:nvPr>
        </p:nvSpPr>
        <p:spPr/>
        <p:txBody>
          <a:bodyPr/>
          <a:lstStyle/>
          <a:p>
            <a:fld id="{D7AFA042-2070-467B-864C-EE69988E1653}" type="slidenum">
              <a:rPr lang="en-US" altLang="en-US" smtClean="0"/>
              <a:pPr/>
              <a:t>3</a:t>
            </a:fld>
            <a:endParaRPr lang="en-US" altLang="en-US" dirty="0"/>
          </a:p>
        </p:txBody>
      </p:sp>
      <p:pic>
        <p:nvPicPr>
          <p:cNvPr id="5" name="Picture 2"/>
          <p:cNvPicPr>
            <a:picLocks noGrp="1" noChangeAspect="1" noChangeArrowheads="1"/>
          </p:cNvPicPr>
          <p:nvPr>
            <p:ph idx="1"/>
          </p:nvPr>
        </p:nvPicPr>
        <p:blipFill>
          <a:blip r:embed="rId2" cstate="print"/>
          <a:srcRect/>
          <a:stretch>
            <a:fillRect/>
          </a:stretch>
        </p:blipFill>
        <p:spPr bwMode="auto">
          <a:xfrm>
            <a:off x="152400" y="914400"/>
            <a:ext cx="4724400" cy="2951184"/>
          </a:xfrm>
          <a:prstGeom prst="rect">
            <a:avLst/>
          </a:prstGeom>
          <a:noFill/>
          <a:ln w="9525">
            <a:noFill/>
            <a:miter lim="800000"/>
            <a:headEnd/>
            <a:tailEnd/>
          </a:ln>
        </p:spPr>
      </p:pic>
      <p:pic>
        <p:nvPicPr>
          <p:cNvPr id="6" name="Picture 3"/>
          <p:cNvPicPr>
            <a:picLocks noChangeAspect="1" noChangeArrowheads="1"/>
          </p:cNvPicPr>
          <p:nvPr/>
        </p:nvPicPr>
        <p:blipFill>
          <a:blip r:embed="rId3" cstate="print"/>
          <a:srcRect/>
          <a:stretch>
            <a:fillRect/>
          </a:stretch>
        </p:blipFill>
        <p:spPr bwMode="auto">
          <a:xfrm>
            <a:off x="4648200" y="3119436"/>
            <a:ext cx="4291792" cy="3357563"/>
          </a:xfrm>
          <a:prstGeom prst="rect">
            <a:avLst/>
          </a:prstGeom>
          <a:noFill/>
          <a:ln w="9525">
            <a:noFill/>
            <a:miter lim="800000"/>
            <a:headEnd/>
            <a:tailEnd/>
          </a:ln>
        </p:spPr>
      </p:pic>
    </p:spTree>
    <p:extLst>
      <p:ext uri="{BB962C8B-B14F-4D97-AF65-F5344CB8AC3E}">
        <p14:creationId xmlns:p14="http://schemas.microsoft.com/office/powerpoint/2010/main" val="34442607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7AFA042-2070-467B-864C-EE69988E1653}" type="slidenum">
              <a:rPr lang="en-US" altLang="en-US" smtClean="0"/>
              <a:pPr/>
              <a:t>30</a:t>
            </a:fld>
            <a:endParaRPr lang="en-US" altLang="en-US"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62000" y="0"/>
            <a:ext cx="7434916" cy="6629400"/>
          </a:xfrm>
        </p:spPr>
      </p:pic>
    </p:spTree>
    <p:extLst>
      <p:ext uri="{BB962C8B-B14F-4D97-AF65-F5344CB8AC3E}">
        <p14:creationId xmlns:p14="http://schemas.microsoft.com/office/powerpoint/2010/main" val="28052091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304800"/>
            <a:ext cx="7903976" cy="6107618"/>
          </a:xfrm>
        </p:spPr>
      </p:pic>
      <p:sp>
        <p:nvSpPr>
          <p:cNvPr id="4" name="Slide Number Placeholder 3"/>
          <p:cNvSpPr>
            <a:spLocks noGrp="1"/>
          </p:cNvSpPr>
          <p:nvPr>
            <p:ph type="sldNum" sz="quarter" idx="12"/>
          </p:nvPr>
        </p:nvSpPr>
        <p:spPr/>
        <p:txBody>
          <a:bodyPr/>
          <a:lstStyle/>
          <a:p>
            <a:fld id="{D7AFA042-2070-467B-864C-EE69988E1653}" type="slidenum">
              <a:rPr lang="en-US" altLang="en-US" smtClean="0"/>
              <a:pPr/>
              <a:t>31</a:t>
            </a:fld>
            <a:endParaRPr lang="en-US" altLang="en-US" dirty="0"/>
          </a:p>
        </p:txBody>
      </p:sp>
    </p:spTree>
    <p:extLst>
      <p:ext uri="{BB962C8B-B14F-4D97-AF65-F5344CB8AC3E}">
        <p14:creationId xmlns:p14="http://schemas.microsoft.com/office/powerpoint/2010/main" val="15516257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7536" y="160119"/>
            <a:ext cx="8491164" cy="6561355"/>
          </a:xfrm>
        </p:spPr>
      </p:pic>
      <p:sp>
        <p:nvSpPr>
          <p:cNvPr id="4" name="Slide Number Placeholder 3"/>
          <p:cNvSpPr>
            <a:spLocks noGrp="1"/>
          </p:cNvSpPr>
          <p:nvPr>
            <p:ph type="sldNum" sz="quarter" idx="12"/>
          </p:nvPr>
        </p:nvSpPr>
        <p:spPr/>
        <p:txBody>
          <a:bodyPr/>
          <a:lstStyle/>
          <a:p>
            <a:fld id="{D7AFA042-2070-467B-864C-EE69988E1653}" type="slidenum">
              <a:rPr lang="en-US" altLang="en-US" smtClean="0"/>
              <a:pPr/>
              <a:t>32</a:t>
            </a:fld>
            <a:endParaRPr lang="en-US" altLang="en-US" dirty="0"/>
          </a:p>
        </p:txBody>
      </p:sp>
    </p:spTree>
    <p:extLst>
      <p:ext uri="{BB962C8B-B14F-4D97-AF65-F5344CB8AC3E}">
        <p14:creationId xmlns:p14="http://schemas.microsoft.com/office/powerpoint/2010/main" val="21831913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58818"/>
          </a:xfrm>
        </p:spPr>
        <p:txBody>
          <a:bodyPr/>
          <a:lstStyle/>
          <a:p>
            <a:r>
              <a:rPr lang="en-US" dirty="0">
                <a:solidFill>
                  <a:srgbClr val="005293"/>
                </a:solidFill>
              </a:rPr>
              <a:t>Number of Franchises</a:t>
            </a:r>
          </a:p>
        </p:txBody>
      </p:sp>
      <p:graphicFrame>
        <p:nvGraphicFramePr>
          <p:cNvPr id="5" name="Content Placeholder 4"/>
          <p:cNvGraphicFramePr>
            <a:graphicFrameLocks noGrp="1"/>
          </p:cNvGraphicFramePr>
          <p:nvPr>
            <p:ph idx="1"/>
            <p:extLst/>
          </p:nvPr>
        </p:nvGraphicFramePr>
        <p:xfrm>
          <a:off x="304800" y="1143000"/>
          <a:ext cx="8572497" cy="5231743"/>
        </p:xfrm>
        <a:graphic>
          <a:graphicData uri="http://schemas.openxmlformats.org/drawingml/2006/table">
            <a:tbl>
              <a:tblPr firstRow="1" bandRow="1">
                <a:tableStyleId>{125E5076-3810-47DD-B79F-674D7AD40C01}</a:tableStyleId>
              </a:tblPr>
              <a:tblGrid>
                <a:gridCol w="1028701">
                  <a:extLst>
                    <a:ext uri="{9D8B030D-6E8A-4147-A177-3AD203B41FA5}">
                      <a16:colId xmlns="" xmlns:a16="http://schemas.microsoft.com/office/drawing/2014/main" val="2678753764"/>
                    </a:ext>
                  </a:extLst>
                </a:gridCol>
                <a:gridCol w="609600">
                  <a:extLst>
                    <a:ext uri="{9D8B030D-6E8A-4147-A177-3AD203B41FA5}">
                      <a16:colId xmlns="" xmlns:a16="http://schemas.microsoft.com/office/drawing/2014/main" val="2474938347"/>
                    </a:ext>
                  </a:extLst>
                </a:gridCol>
                <a:gridCol w="609600">
                  <a:extLst>
                    <a:ext uri="{9D8B030D-6E8A-4147-A177-3AD203B41FA5}">
                      <a16:colId xmlns="" xmlns:a16="http://schemas.microsoft.com/office/drawing/2014/main" val="3026784085"/>
                    </a:ext>
                  </a:extLst>
                </a:gridCol>
                <a:gridCol w="1409699">
                  <a:extLst>
                    <a:ext uri="{9D8B030D-6E8A-4147-A177-3AD203B41FA5}">
                      <a16:colId xmlns="" xmlns:a16="http://schemas.microsoft.com/office/drawing/2014/main" val="4142727776"/>
                    </a:ext>
                  </a:extLst>
                </a:gridCol>
                <a:gridCol w="571503">
                  <a:extLst>
                    <a:ext uri="{9D8B030D-6E8A-4147-A177-3AD203B41FA5}">
                      <a16:colId xmlns="" xmlns:a16="http://schemas.microsoft.com/office/drawing/2014/main" val="135802923"/>
                    </a:ext>
                  </a:extLst>
                </a:gridCol>
                <a:gridCol w="1447800">
                  <a:extLst>
                    <a:ext uri="{9D8B030D-6E8A-4147-A177-3AD203B41FA5}">
                      <a16:colId xmlns="" xmlns:a16="http://schemas.microsoft.com/office/drawing/2014/main" val="1045621379"/>
                    </a:ext>
                  </a:extLst>
                </a:gridCol>
                <a:gridCol w="609600">
                  <a:extLst>
                    <a:ext uri="{9D8B030D-6E8A-4147-A177-3AD203B41FA5}">
                      <a16:colId xmlns="" xmlns:a16="http://schemas.microsoft.com/office/drawing/2014/main" val="1013478966"/>
                    </a:ext>
                  </a:extLst>
                </a:gridCol>
                <a:gridCol w="762000">
                  <a:extLst>
                    <a:ext uri="{9D8B030D-6E8A-4147-A177-3AD203B41FA5}">
                      <a16:colId xmlns="" xmlns:a16="http://schemas.microsoft.com/office/drawing/2014/main" val="3843567232"/>
                    </a:ext>
                  </a:extLst>
                </a:gridCol>
                <a:gridCol w="1523994">
                  <a:extLst>
                    <a:ext uri="{9D8B030D-6E8A-4147-A177-3AD203B41FA5}">
                      <a16:colId xmlns="" xmlns:a16="http://schemas.microsoft.com/office/drawing/2014/main" val="1994913787"/>
                    </a:ext>
                  </a:extLst>
                </a:gridCol>
              </a:tblGrid>
              <a:tr h="346107">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600" u="none" strike="noStrike" dirty="0">
                          <a:latin typeface="+mn-lt"/>
                        </a:rPr>
                        <a:t>Line Make</a:t>
                      </a:r>
                      <a:endParaRPr lang="en-US" sz="1600" b="1" i="0" u="none" strike="noStrike" dirty="0">
                        <a:latin typeface="+mn-lt"/>
                      </a:endParaRPr>
                    </a:p>
                  </a:txBody>
                  <a:tcPr marL="9525" marR="9525" marT="9525" marB="0" anchor="b"/>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600" u="none" strike="noStrike" dirty="0">
                          <a:latin typeface="+mn-lt"/>
                        </a:rPr>
                        <a:t>Metro</a:t>
                      </a:r>
                      <a:endParaRPr lang="en-US" sz="1600" b="1" i="0" u="none" strike="noStrike" dirty="0">
                        <a:latin typeface="+mn-lt"/>
                      </a:endParaRPr>
                    </a:p>
                  </a:txBody>
                  <a:tcPr marL="9525" marR="9525" marT="9525" marB="0" anchor="b"/>
                </a:tc>
                <a:tc>
                  <a:txBody>
                    <a:bodyPr/>
                    <a:lstStyle/>
                    <a:p>
                      <a:pPr algn="ctr" fontAlgn="b"/>
                      <a:r>
                        <a:rPr lang="en-US" sz="1600" u="none" strike="noStrike" dirty="0">
                          <a:latin typeface="+mn-lt"/>
                        </a:rPr>
                        <a:t>State</a:t>
                      </a:r>
                      <a:endParaRPr lang="en-US" sz="1600" b="1" i="0" u="none" strike="noStrike" dirty="0">
                        <a:latin typeface="+mn-lt"/>
                      </a:endParaRPr>
                    </a:p>
                  </a:txBody>
                  <a:tcPr marL="9525" marR="9525" marT="9525" marB="0" anchor="b"/>
                </a:tc>
                <a:tc>
                  <a:txBody>
                    <a:bodyPr/>
                    <a:lstStyle/>
                    <a:p>
                      <a:pPr algn="ctr" fontAlgn="b"/>
                      <a:r>
                        <a:rPr lang="en-US" sz="1600" u="none" strike="noStrike" dirty="0">
                          <a:latin typeface="+mn-lt"/>
                        </a:rPr>
                        <a:t>Metro % State</a:t>
                      </a:r>
                      <a:endParaRPr lang="en-US" sz="1600" b="1" i="0" u="none" strike="noStrike" dirty="0">
                        <a:latin typeface="+mn-lt"/>
                      </a:endParaRPr>
                    </a:p>
                  </a:txBody>
                  <a:tcPr marL="9525" marR="9525" marT="9525" marB="0" anchor="b"/>
                </a:tc>
                <a:tc>
                  <a:txBody>
                    <a:bodyPr/>
                    <a:lstStyle/>
                    <a:p>
                      <a:pPr algn="l" fontAlgn="b"/>
                      <a:endParaRPr lang="en-US" sz="1600" b="1" i="0" u="none" strike="noStrike" dirty="0">
                        <a:latin typeface="+mn-lt"/>
                      </a:endParaRPr>
                    </a:p>
                  </a:txBody>
                  <a:tcPr marL="9525" marR="9525" marT="9525" marB="0" anchor="b"/>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600" u="none" strike="noStrike" dirty="0">
                          <a:latin typeface="+mn-lt"/>
                        </a:rPr>
                        <a:t>Line Make</a:t>
                      </a:r>
                      <a:endParaRPr lang="en-US" sz="1600" b="1" i="0" u="none" strike="noStrike" dirty="0">
                        <a:latin typeface="+mn-lt"/>
                      </a:endParaRPr>
                    </a:p>
                  </a:txBody>
                  <a:tcPr marL="9525" marR="9525" marT="9525" marB="0" anchor="b"/>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600" u="none" strike="noStrike" dirty="0">
                          <a:latin typeface="+mn-lt"/>
                        </a:rPr>
                        <a:t>Metro</a:t>
                      </a:r>
                      <a:endParaRPr lang="en-US" sz="1600" b="1" i="0" u="none" strike="noStrike" dirty="0">
                        <a:latin typeface="+mn-lt"/>
                      </a:endParaRPr>
                    </a:p>
                  </a:txBody>
                  <a:tcPr marL="9525" marR="9525" marT="9525" marB="0" anchor="b"/>
                </a:tc>
                <a:tc>
                  <a:txBody>
                    <a:bodyPr/>
                    <a:lstStyle/>
                    <a:p>
                      <a:pPr algn="ctr" fontAlgn="b"/>
                      <a:r>
                        <a:rPr lang="en-US" sz="1600" u="none" strike="noStrike" dirty="0">
                          <a:latin typeface="+mn-lt"/>
                        </a:rPr>
                        <a:t>State</a:t>
                      </a:r>
                      <a:endParaRPr lang="en-US" sz="1600" b="1" i="0" u="none" strike="noStrike" dirty="0">
                        <a:latin typeface="+mn-lt"/>
                      </a:endParaRPr>
                    </a:p>
                  </a:txBody>
                  <a:tcPr marL="9525" marR="9525" marT="9525" marB="0" anchor="b"/>
                </a:tc>
                <a:tc>
                  <a:txBody>
                    <a:bodyPr/>
                    <a:lstStyle/>
                    <a:p>
                      <a:pPr algn="ctr" fontAlgn="b"/>
                      <a:r>
                        <a:rPr lang="en-US" sz="1600" u="none" strike="noStrike" dirty="0">
                          <a:latin typeface="+mn-lt"/>
                        </a:rPr>
                        <a:t>Metro % State</a:t>
                      </a:r>
                      <a:endParaRPr lang="en-US" sz="1600" b="1" i="0" u="none" strike="noStrike" dirty="0">
                        <a:latin typeface="+mn-lt"/>
                      </a:endParaRPr>
                    </a:p>
                  </a:txBody>
                  <a:tcPr marL="9525" marR="9525" marT="9525" marB="0" anchor="b"/>
                </a:tc>
                <a:extLst>
                  <a:ext uri="{0D108BD9-81ED-4DB2-BD59-A6C34878D82A}">
                    <a16:rowId xmlns="" xmlns:a16="http://schemas.microsoft.com/office/drawing/2014/main" val="1696516461"/>
                  </a:ext>
                </a:extLst>
              </a:tr>
              <a:tr h="258143">
                <a:tc>
                  <a:txBody>
                    <a:bodyPr/>
                    <a:lstStyle/>
                    <a:p>
                      <a:pPr algn="l" fontAlgn="b"/>
                      <a:r>
                        <a:rPr lang="en-US" sz="1600" u="none" strike="noStrike" dirty="0">
                          <a:solidFill>
                            <a:schemeClr val="tx1"/>
                          </a:solidFill>
                          <a:latin typeface="+mn-lt"/>
                        </a:rPr>
                        <a:t>Chevrolet</a:t>
                      </a:r>
                      <a:endParaRPr lang="en-US" sz="1600" b="0" i="0" u="none" strike="noStrike" dirty="0">
                        <a:solidFill>
                          <a:schemeClr val="tx1"/>
                        </a:solidFill>
                        <a:latin typeface="+mn-lt"/>
                      </a:endParaRPr>
                    </a:p>
                  </a:txBody>
                  <a:tcPr marL="9525" marR="9525" marT="9525" marB="0" anchor="b">
                    <a:solidFill>
                      <a:srgbClr val="FFFF00"/>
                    </a:solidFill>
                  </a:tcPr>
                </a:tc>
                <a:tc>
                  <a:txBody>
                    <a:bodyPr/>
                    <a:lstStyle/>
                    <a:p>
                      <a:pPr algn="r" fontAlgn="b"/>
                      <a:r>
                        <a:rPr lang="en-US" sz="1600" u="none" strike="noStrike" dirty="0">
                          <a:solidFill>
                            <a:schemeClr val="tx1"/>
                          </a:solidFill>
                          <a:latin typeface="+mn-lt"/>
                        </a:rPr>
                        <a:t>3</a:t>
                      </a:r>
                      <a:endParaRPr lang="en-US" sz="1600" b="0" i="0" u="none" strike="noStrike" dirty="0">
                        <a:solidFill>
                          <a:schemeClr val="tx1"/>
                        </a:solidFill>
                        <a:latin typeface="+mn-lt"/>
                      </a:endParaRPr>
                    </a:p>
                  </a:txBody>
                  <a:tcPr marL="9525" marR="9525" marT="9525" marB="0" anchor="b">
                    <a:solidFill>
                      <a:srgbClr val="FFFF00"/>
                    </a:solidFill>
                  </a:tcPr>
                </a:tc>
                <a:tc>
                  <a:txBody>
                    <a:bodyPr/>
                    <a:lstStyle/>
                    <a:p>
                      <a:pPr algn="r" fontAlgn="b"/>
                      <a:r>
                        <a:rPr lang="en-US" sz="1600" u="none" strike="noStrike" dirty="0">
                          <a:solidFill>
                            <a:schemeClr val="tx1"/>
                          </a:solidFill>
                          <a:latin typeface="+mn-lt"/>
                        </a:rPr>
                        <a:t>71</a:t>
                      </a:r>
                      <a:endParaRPr lang="en-US" sz="1600" b="0" i="0" u="none" strike="noStrike" dirty="0">
                        <a:solidFill>
                          <a:schemeClr val="tx1"/>
                        </a:solidFill>
                        <a:latin typeface="+mn-lt"/>
                      </a:endParaRPr>
                    </a:p>
                  </a:txBody>
                  <a:tcPr marL="9525" marR="9525" marT="9525" marB="0" anchor="b">
                    <a:solidFill>
                      <a:srgbClr val="FFFF00"/>
                    </a:solidFill>
                  </a:tcPr>
                </a:tc>
                <a:tc>
                  <a:txBody>
                    <a:bodyPr/>
                    <a:lstStyle/>
                    <a:p>
                      <a:pPr algn="r" fontAlgn="b"/>
                      <a:r>
                        <a:rPr lang="en-US" sz="1600" u="none" strike="noStrike" dirty="0">
                          <a:solidFill>
                            <a:schemeClr val="tx1"/>
                          </a:solidFill>
                          <a:latin typeface="+mn-lt"/>
                        </a:rPr>
                        <a:t>4.2%</a:t>
                      </a:r>
                      <a:endParaRPr lang="en-US" sz="1600" b="0" i="0" u="none" strike="noStrike" dirty="0">
                        <a:solidFill>
                          <a:schemeClr val="tx1"/>
                        </a:solidFill>
                        <a:latin typeface="+mn-lt"/>
                      </a:endParaRPr>
                    </a:p>
                  </a:txBody>
                  <a:tcPr marL="9525" marR="9525" marT="9525" marB="0" anchor="b">
                    <a:solidFill>
                      <a:srgbClr val="FFFF00"/>
                    </a:solidFill>
                  </a:tcPr>
                </a:tc>
                <a:tc>
                  <a:txBody>
                    <a:bodyPr/>
                    <a:lstStyle/>
                    <a:p>
                      <a:pPr algn="l" fontAlgn="b"/>
                      <a:endParaRPr lang="en-US" sz="1600" b="0" i="0" u="none" strike="noStrike" dirty="0">
                        <a:solidFill>
                          <a:schemeClr val="tx1"/>
                        </a:solidFill>
                        <a:latin typeface="+mn-lt"/>
                      </a:endParaRPr>
                    </a:p>
                  </a:txBody>
                  <a:tcPr marL="9525" marR="9525" marT="9525" marB="0" anchor="b"/>
                </a:tc>
                <a:tc>
                  <a:txBody>
                    <a:bodyPr/>
                    <a:lstStyle/>
                    <a:p>
                      <a:pPr algn="l" fontAlgn="b"/>
                      <a:r>
                        <a:rPr lang="en-US" sz="1600" u="none" strike="noStrike">
                          <a:solidFill>
                            <a:schemeClr val="tx1"/>
                          </a:solidFill>
                          <a:latin typeface="+mn-lt"/>
                        </a:rPr>
                        <a:t>Jaguar</a:t>
                      </a:r>
                      <a:endParaRPr lang="en-US" sz="1600" b="0" i="0" u="none" strike="noStrike">
                        <a:solidFill>
                          <a:schemeClr val="tx1"/>
                        </a:solidFill>
                        <a:latin typeface="+mn-lt"/>
                      </a:endParaRPr>
                    </a:p>
                  </a:txBody>
                  <a:tcPr marL="9525" marR="9525" marT="9525" marB="0" anchor="b"/>
                </a:tc>
                <a:tc>
                  <a:txBody>
                    <a:bodyPr/>
                    <a:lstStyle/>
                    <a:p>
                      <a:pPr algn="r" fontAlgn="b"/>
                      <a:r>
                        <a:rPr lang="en-US" sz="1600" u="none" strike="noStrike">
                          <a:solidFill>
                            <a:schemeClr val="tx1"/>
                          </a:solidFill>
                          <a:latin typeface="+mn-lt"/>
                        </a:rPr>
                        <a:t>1</a:t>
                      </a:r>
                      <a:endParaRPr lang="en-US" sz="1600" b="0" i="0" u="none" strike="noStrike">
                        <a:solidFill>
                          <a:schemeClr val="tx1"/>
                        </a:solidFill>
                        <a:latin typeface="+mn-lt"/>
                      </a:endParaRPr>
                    </a:p>
                  </a:txBody>
                  <a:tcPr marL="9525" marR="9525" marT="9525" marB="0" anchor="b"/>
                </a:tc>
                <a:tc>
                  <a:txBody>
                    <a:bodyPr/>
                    <a:lstStyle/>
                    <a:p>
                      <a:pPr algn="r" fontAlgn="b"/>
                      <a:r>
                        <a:rPr lang="en-US" sz="1600" u="none" strike="noStrike">
                          <a:solidFill>
                            <a:schemeClr val="tx1"/>
                          </a:solidFill>
                          <a:latin typeface="+mn-lt"/>
                        </a:rPr>
                        <a:t>2</a:t>
                      </a:r>
                      <a:endParaRPr lang="en-US" sz="1600" b="0" i="0" u="none" strike="noStrike">
                        <a:solidFill>
                          <a:schemeClr val="tx1"/>
                        </a:solidFill>
                        <a:latin typeface="+mn-lt"/>
                      </a:endParaRPr>
                    </a:p>
                  </a:txBody>
                  <a:tcPr marL="9525" marR="9525" marT="9525" marB="0" anchor="b"/>
                </a:tc>
                <a:tc>
                  <a:txBody>
                    <a:bodyPr/>
                    <a:lstStyle/>
                    <a:p>
                      <a:pPr algn="r" fontAlgn="b"/>
                      <a:r>
                        <a:rPr lang="en-US" sz="1600" u="none" strike="noStrike" dirty="0">
                          <a:solidFill>
                            <a:schemeClr val="tx1"/>
                          </a:solidFill>
                          <a:latin typeface="+mn-lt"/>
                        </a:rPr>
                        <a:t>50.0%</a:t>
                      </a:r>
                      <a:endParaRPr lang="en-US" sz="1600" b="0" i="0" u="none" strike="noStrike" dirty="0">
                        <a:solidFill>
                          <a:schemeClr val="tx1"/>
                        </a:solidFill>
                        <a:latin typeface="+mn-lt"/>
                      </a:endParaRPr>
                    </a:p>
                  </a:txBody>
                  <a:tcPr marL="9525" marR="9525" marT="9525" marB="0" anchor="b"/>
                </a:tc>
                <a:extLst>
                  <a:ext uri="{0D108BD9-81ED-4DB2-BD59-A6C34878D82A}">
                    <a16:rowId xmlns="" xmlns:a16="http://schemas.microsoft.com/office/drawing/2014/main" val="2847702004"/>
                  </a:ext>
                </a:extLst>
              </a:tr>
              <a:tr h="258143">
                <a:tc>
                  <a:txBody>
                    <a:bodyPr/>
                    <a:lstStyle/>
                    <a:p>
                      <a:pPr algn="l" fontAlgn="b"/>
                      <a:r>
                        <a:rPr lang="en-US" sz="1600" u="none" strike="noStrike" dirty="0">
                          <a:solidFill>
                            <a:schemeClr val="tx1"/>
                          </a:solidFill>
                          <a:latin typeface="+mn-lt"/>
                        </a:rPr>
                        <a:t>Ford</a:t>
                      </a:r>
                      <a:endParaRPr lang="en-US" sz="1600" b="0" i="0" u="none" strike="noStrike" dirty="0">
                        <a:solidFill>
                          <a:schemeClr val="tx1"/>
                        </a:solidFill>
                        <a:latin typeface="+mn-lt"/>
                      </a:endParaRPr>
                    </a:p>
                  </a:txBody>
                  <a:tcPr marL="9525" marR="9525" marT="9525" marB="0" anchor="b"/>
                </a:tc>
                <a:tc>
                  <a:txBody>
                    <a:bodyPr/>
                    <a:lstStyle/>
                    <a:p>
                      <a:pPr algn="r" fontAlgn="b"/>
                      <a:r>
                        <a:rPr lang="en-US" sz="1600" u="none" strike="noStrike" dirty="0">
                          <a:solidFill>
                            <a:schemeClr val="tx1"/>
                          </a:solidFill>
                          <a:latin typeface="+mn-lt"/>
                        </a:rPr>
                        <a:t>3</a:t>
                      </a:r>
                      <a:endParaRPr lang="en-US" sz="1600" b="0" i="0" u="none" strike="noStrike" dirty="0">
                        <a:solidFill>
                          <a:schemeClr val="tx1"/>
                        </a:solidFill>
                        <a:latin typeface="+mn-lt"/>
                      </a:endParaRPr>
                    </a:p>
                  </a:txBody>
                  <a:tcPr marL="9525" marR="9525" marT="9525" marB="0" anchor="b"/>
                </a:tc>
                <a:tc>
                  <a:txBody>
                    <a:bodyPr/>
                    <a:lstStyle/>
                    <a:p>
                      <a:pPr algn="r" fontAlgn="b"/>
                      <a:r>
                        <a:rPr lang="en-US" sz="1600" u="none" strike="noStrike" dirty="0">
                          <a:solidFill>
                            <a:schemeClr val="tx1"/>
                          </a:solidFill>
                          <a:latin typeface="+mn-lt"/>
                        </a:rPr>
                        <a:t>63</a:t>
                      </a:r>
                      <a:endParaRPr lang="en-US" sz="1600" b="0" i="0" u="none" strike="noStrike" dirty="0">
                        <a:solidFill>
                          <a:schemeClr val="tx1"/>
                        </a:solidFill>
                        <a:latin typeface="+mn-lt"/>
                      </a:endParaRPr>
                    </a:p>
                  </a:txBody>
                  <a:tcPr marL="9525" marR="9525" marT="9525" marB="0" anchor="b"/>
                </a:tc>
                <a:tc>
                  <a:txBody>
                    <a:bodyPr/>
                    <a:lstStyle/>
                    <a:p>
                      <a:pPr algn="r" fontAlgn="b"/>
                      <a:r>
                        <a:rPr lang="en-US" sz="1600" u="none" strike="noStrike" dirty="0">
                          <a:solidFill>
                            <a:schemeClr val="tx1"/>
                          </a:solidFill>
                          <a:latin typeface="+mn-lt"/>
                        </a:rPr>
                        <a:t>4.8%</a:t>
                      </a:r>
                      <a:endParaRPr lang="en-US" sz="1600" b="0" i="0" u="none" strike="noStrike" dirty="0">
                        <a:solidFill>
                          <a:schemeClr val="tx1"/>
                        </a:solidFill>
                        <a:latin typeface="+mn-lt"/>
                      </a:endParaRPr>
                    </a:p>
                  </a:txBody>
                  <a:tcPr marL="9525" marR="9525" marT="9525" marB="0" anchor="b"/>
                </a:tc>
                <a:tc>
                  <a:txBody>
                    <a:bodyPr/>
                    <a:lstStyle/>
                    <a:p>
                      <a:pPr algn="l" fontAlgn="b"/>
                      <a:endParaRPr lang="en-US" sz="1600" b="0" i="0" u="none" strike="noStrike" dirty="0">
                        <a:solidFill>
                          <a:schemeClr val="tx1"/>
                        </a:solidFill>
                        <a:latin typeface="+mn-lt"/>
                      </a:endParaRPr>
                    </a:p>
                  </a:txBody>
                  <a:tcPr marL="9525" marR="9525" marT="9525" marB="0" anchor="b"/>
                </a:tc>
                <a:tc>
                  <a:txBody>
                    <a:bodyPr/>
                    <a:lstStyle/>
                    <a:p>
                      <a:pPr algn="l" fontAlgn="b"/>
                      <a:r>
                        <a:rPr lang="en-US" sz="1600" u="none" strike="noStrike">
                          <a:solidFill>
                            <a:schemeClr val="tx1"/>
                          </a:solidFill>
                          <a:latin typeface="+mn-lt"/>
                        </a:rPr>
                        <a:t>Kia</a:t>
                      </a:r>
                      <a:endParaRPr lang="en-US" sz="1600" b="0" i="0" u="none" strike="noStrike">
                        <a:solidFill>
                          <a:schemeClr val="tx1"/>
                        </a:solidFill>
                        <a:latin typeface="+mn-lt"/>
                      </a:endParaRPr>
                    </a:p>
                  </a:txBody>
                  <a:tcPr marL="9525" marR="9525" marT="9525" marB="0" anchor="b"/>
                </a:tc>
                <a:tc>
                  <a:txBody>
                    <a:bodyPr/>
                    <a:lstStyle/>
                    <a:p>
                      <a:pPr algn="r" fontAlgn="b"/>
                      <a:r>
                        <a:rPr lang="en-US" sz="1600" u="none" strike="noStrike">
                          <a:solidFill>
                            <a:schemeClr val="tx1"/>
                          </a:solidFill>
                          <a:latin typeface="+mn-lt"/>
                        </a:rPr>
                        <a:t>1</a:t>
                      </a:r>
                      <a:endParaRPr lang="en-US" sz="1600" b="0" i="0" u="none" strike="noStrike">
                        <a:solidFill>
                          <a:schemeClr val="tx1"/>
                        </a:solidFill>
                        <a:latin typeface="+mn-lt"/>
                      </a:endParaRPr>
                    </a:p>
                  </a:txBody>
                  <a:tcPr marL="9525" marR="9525" marT="9525" marB="0" anchor="b"/>
                </a:tc>
                <a:tc>
                  <a:txBody>
                    <a:bodyPr/>
                    <a:lstStyle/>
                    <a:p>
                      <a:pPr algn="r" fontAlgn="b"/>
                      <a:r>
                        <a:rPr lang="en-US" sz="1600" u="none" strike="noStrike">
                          <a:solidFill>
                            <a:schemeClr val="tx1"/>
                          </a:solidFill>
                          <a:latin typeface="+mn-lt"/>
                        </a:rPr>
                        <a:t>6</a:t>
                      </a:r>
                      <a:endParaRPr lang="en-US" sz="1600" b="0" i="0" u="none" strike="noStrike">
                        <a:solidFill>
                          <a:schemeClr val="tx1"/>
                        </a:solidFill>
                        <a:latin typeface="+mn-lt"/>
                      </a:endParaRPr>
                    </a:p>
                  </a:txBody>
                  <a:tcPr marL="9525" marR="9525" marT="9525" marB="0" anchor="b"/>
                </a:tc>
                <a:tc>
                  <a:txBody>
                    <a:bodyPr/>
                    <a:lstStyle/>
                    <a:p>
                      <a:pPr algn="r" fontAlgn="b"/>
                      <a:r>
                        <a:rPr lang="en-US" sz="1600" u="none" strike="noStrike">
                          <a:solidFill>
                            <a:schemeClr val="tx1"/>
                          </a:solidFill>
                          <a:latin typeface="+mn-lt"/>
                        </a:rPr>
                        <a:t>16.7%</a:t>
                      </a:r>
                      <a:endParaRPr lang="en-US" sz="1600" b="0" i="0" u="none" strike="noStrike">
                        <a:solidFill>
                          <a:schemeClr val="tx1"/>
                        </a:solidFill>
                        <a:latin typeface="+mn-lt"/>
                      </a:endParaRPr>
                    </a:p>
                  </a:txBody>
                  <a:tcPr marL="9525" marR="9525" marT="9525" marB="0" anchor="b"/>
                </a:tc>
                <a:extLst>
                  <a:ext uri="{0D108BD9-81ED-4DB2-BD59-A6C34878D82A}">
                    <a16:rowId xmlns="" xmlns:a16="http://schemas.microsoft.com/office/drawing/2014/main" val="1887118869"/>
                  </a:ext>
                </a:extLst>
              </a:tr>
              <a:tr h="258143">
                <a:tc>
                  <a:txBody>
                    <a:bodyPr/>
                    <a:lstStyle/>
                    <a:p>
                      <a:pPr algn="l" fontAlgn="b"/>
                      <a:r>
                        <a:rPr lang="en-US" sz="1600" u="none" strike="noStrike">
                          <a:solidFill>
                            <a:schemeClr val="tx1"/>
                          </a:solidFill>
                          <a:latin typeface="+mn-lt"/>
                        </a:rPr>
                        <a:t>Buick</a:t>
                      </a:r>
                      <a:endParaRPr lang="en-US" sz="1600" b="0" i="0" u="none" strike="noStrike">
                        <a:solidFill>
                          <a:schemeClr val="tx1"/>
                        </a:solidFill>
                        <a:latin typeface="+mn-lt"/>
                      </a:endParaRPr>
                    </a:p>
                  </a:txBody>
                  <a:tcPr marL="9525" marR="9525" marT="9525" marB="0" anchor="b"/>
                </a:tc>
                <a:tc>
                  <a:txBody>
                    <a:bodyPr/>
                    <a:lstStyle/>
                    <a:p>
                      <a:pPr algn="r" fontAlgn="b"/>
                      <a:r>
                        <a:rPr lang="en-US" sz="1600" u="none" strike="noStrike" dirty="0">
                          <a:solidFill>
                            <a:schemeClr val="tx1"/>
                          </a:solidFill>
                          <a:latin typeface="+mn-lt"/>
                        </a:rPr>
                        <a:t>2</a:t>
                      </a:r>
                      <a:endParaRPr lang="en-US" sz="1600" b="0" i="0" u="none" strike="noStrike" dirty="0">
                        <a:solidFill>
                          <a:schemeClr val="tx1"/>
                        </a:solidFill>
                        <a:latin typeface="+mn-lt"/>
                      </a:endParaRPr>
                    </a:p>
                  </a:txBody>
                  <a:tcPr marL="9525" marR="9525" marT="9525" marB="0" anchor="b"/>
                </a:tc>
                <a:tc>
                  <a:txBody>
                    <a:bodyPr/>
                    <a:lstStyle/>
                    <a:p>
                      <a:pPr algn="r" fontAlgn="b"/>
                      <a:r>
                        <a:rPr lang="en-US" sz="1600" u="none" strike="noStrike" dirty="0">
                          <a:solidFill>
                            <a:schemeClr val="tx1"/>
                          </a:solidFill>
                          <a:latin typeface="+mn-lt"/>
                        </a:rPr>
                        <a:t>57</a:t>
                      </a:r>
                      <a:endParaRPr lang="en-US" sz="1600" b="0" i="0" u="none" strike="noStrike" dirty="0">
                        <a:solidFill>
                          <a:schemeClr val="tx1"/>
                        </a:solidFill>
                        <a:latin typeface="+mn-lt"/>
                      </a:endParaRPr>
                    </a:p>
                  </a:txBody>
                  <a:tcPr marL="9525" marR="9525" marT="9525" marB="0" anchor="b"/>
                </a:tc>
                <a:tc>
                  <a:txBody>
                    <a:bodyPr/>
                    <a:lstStyle/>
                    <a:p>
                      <a:pPr algn="r" fontAlgn="b"/>
                      <a:r>
                        <a:rPr lang="en-US" sz="1600" u="none" strike="noStrike" dirty="0">
                          <a:solidFill>
                            <a:schemeClr val="tx1"/>
                          </a:solidFill>
                          <a:latin typeface="+mn-lt"/>
                        </a:rPr>
                        <a:t>3.5%</a:t>
                      </a:r>
                      <a:endParaRPr lang="en-US" sz="1600" b="0" i="0" u="none" strike="noStrike" dirty="0">
                        <a:solidFill>
                          <a:schemeClr val="tx1"/>
                        </a:solidFill>
                        <a:latin typeface="+mn-lt"/>
                      </a:endParaRPr>
                    </a:p>
                  </a:txBody>
                  <a:tcPr marL="9525" marR="9525" marT="9525" marB="0" anchor="b"/>
                </a:tc>
                <a:tc>
                  <a:txBody>
                    <a:bodyPr/>
                    <a:lstStyle/>
                    <a:p>
                      <a:pPr algn="l" fontAlgn="b"/>
                      <a:endParaRPr lang="en-US" sz="1600" b="0" i="0" u="none" strike="noStrike" dirty="0">
                        <a:solidFill>
                          <a:schemeClr val="tx1"/>
                        </a:solidFill>
                        <a:latin typeface="+mn-lt"/>
                      </a:endParaRPr>
                    </a:p>
                  </a:txBody>
                  <a:tcPr marL="9525" marR="9525" marT="9525" marB="0" anchor="b"/>
                </a:tc>
                <a:tc>
                  <a:txBody>
                    <a:bodyPr/>
                    <a:lstStyle/>
                    <a:p>
                      <a:pPr algn="l" fontAlgn="b"/>
                      <a:r>
                        <a:rPr lang="en-US" sz="1600" u="none" strike="noStrike" dirty="0">
                          <a:solidFill>
                            <a:schemeClr val="tx1"/>
                          </a:solidFill>
                          <a:latin typeface="+mn-lt"/>
                        </a:rPr>
                        <a:t>Lexus</a:t>
                      </a:r>
                      <a:endParaRPr lang="en-US" sz="1600" b="0" i="0" u="none" strike="noStrike" dirty="0">
                        <a:solidFill>
                          <a:schemeClr val="tx1"/>
                        </a:solidFill>
                        <a:latin typeface="+mn-lt"/>
                      </a:endParaRPr>
                    </a:p>
                  </a:txBody>
                  <a:tcPr marL="9525" marR="9525" marT="9525" marB="0" anchor="b"/>
                </a:tc>
                <a:tc>
                  <a:txBody>
                    <a:bodyPr/>
                    <a:lstStyle/>
                    <a:p>
                      <a:pPr algn="r" fontAlgn="b"/>
                      <a:r>
                        <a:rPr lang="en-US" sz="1600" u="none" strike="noStrike" dirty="0">
                          <a:solidFill>
                            <a:schemeClr val="tx1"/>
                          </a:solidFill>
                          <a:latin typeface="+mn-lt"/>
                        </a:rPr>
                        <a:t>1</a:t>
                      </a:r>
                      <a:endParaRPr lang="en-US" sz="1600" b="0" i="0" u="none" strike="noStrike" dirty="0">
                        <a:solidFill>
                          <a:schemeClr val="tx1"/>
                        </a:solidFill>
                        <a:latin typeface="+mn-lt"/>
                      </a:endParaRPr>
                    </a:p>
                  </a:txBody>
                  <a:tcPr marL="9525" marR="9525" marT="9525" marB="0" anchor="b"/>
                </a:tc>
                <a:tc>
                  <a:txBody>
                    <a:bodyPr/>
                    <a:lstStyle/>
                    <a:p>
                      <a:pPr algn="r" fontAlgn="b"/>
                      <a:r>
                        <a:rPr lang="en-US" sz="1600" u="none" strike="noStrike">
                          <a:solidFill>
                            <a:schemeClr val="tx1"/>
                          </a:solidFill>
                          <a:latin typeface="+mn-lt"/>
                        </a:rPr>
                        <a:t>1</a:t>
                      </a:r>
                      <a:endParaRPr lang="en-US" sz="1600" b="0" i="0" u="none" strike="noStrike">
                        <a:solidFill>
                          <a:schemeClr val="tx1"/>
                        </a:solidFill>
                        <a:latin typeface="+mn-lt"/>
                      </a:endParaRPr>
                    </a:p>
                  </a:txBody>
                  <a:tcPr marL="9525" marR="9525" marT="9525" marB="0" anchor="b"/>
                </a:tc>
                <a:tc>
                  <a:txBody>
                    <a:bodyPr/>
                    <a:lstStyle/>
                    <a:p>
                      <a:pPr algn="r" fontAlgn="b"/>
                      <a:r>
                        <a:rPr lang="en-US" sz="1600" u="none" strike="noStrike">
                          <a:solidFill>
                            <a:schemeClr val="tx1"/>
                          </a:solidFill>
                          <a:latin typeface="+mn-lt"/>
                        </a:rPr>
                        <a:t>100.0%</a:t>
                      </a:r>
                      <a:endParaRPr lang="en-US" sz="1600" b="0" i="0" u="none" strike="noStrike">
                        <a:solidFill>
                          <a:schemeClr val="tx1"/>
                        </a:solidFill>
                        <a:latin typeface="+mn-lt"/>
                      </a:endParaRPr>
                    </a:p>
                  </a:txBody>
                  <a:tcPr marL="9525" marR="9525" marT="9525" marB="0" anchor="b"/>
                </a:tc>
                <a:extLst>
                  <a:ext uri="{0D108BD9-81ED-4DB2-BD59-A6C34878D82A}">
                    <a16:rowId xmlns="" xmlns:a16="http://schemas.microsoft.com/office/drawing/2014/main" val="2228673211"/>
                  </a:ext>
                </a:extLst>
              </a:tr>
              <a:tr h="258143">
                <a:tc>
                  <a:txBody>
                    <a:bodyPr/>
                    <a:lstStyle/>
                    <a:p>
                      <a:pPr algn="l" fontAlgn="b"/>
                      <a:r>
                        <a:rPr lang="en-US" sz="1600" u="none" strike="noStrike">
                          <a:solidFill>
                            <a:schemeClr val="tx1"/>
                          </a:solidFill>
                          <a:latin typeface="+mn-lt"/>
                        </a:rPr>
                        <a:t>Cadillac</a:t>
                      </a:r>
                      <a:endParaRPr lang="en-US" sz="1600" b="0" i="0" u="none" strike="noStrike">
                        <a:solidFill>
                          <a:schemeClr val="tx1"/>
                        </a:solidFill>
                        <a:latin typeface="+mn-lt"/>
                      </a:endParaRPr>
                    </a:p>
                  </a:txBody>
                  <a:tcPr marL="9525" marR="9525" marT="9525" marB="0" anchor="b"/>
                </a:tc>
                <a:tc>
                  <a:txBody>
                    <a:bodyPr/>
                    <a:lstStyle/>
                    <a:p>
                      <a:pPr algn="r" fontAlgn="b"/>
                      <a:r>
                        <a:rPr lang="en-US" sz="1600" u="none" strike="noStrike">
                          <a:solidFill>
                            <a:schemeClr val="tx1"/>
                          </a:solidFill>
                          <a:latin typeface="+mn-lt"/>
                        </a:rPr>
                        <a:t>2</a:t>
                      </a:r>
                      <a:endParaRPr lang="en-US" sz="1600" b="0" i="0" u="none" strike="noStrike">
                        <a:solidFill>
                          <a:schemeClr val="tx1"/>
                        </a:solidFill>
                        <a:latin typeface="+mn-lt"/>
                      </a:endParaRPr>
                    </a:p>
                  </a:txBody>
                  <a:tcPr marL="9525" marR="9525" marT="9525" marB="0" anchor="b"/>
                </a:tc>
                <a:tc>
                  <a:txBody>
                    <a:bodyPr/>
                    <a:lstStyle/>
                    <a:p>
                      <a:pPr algn="r" fontAlgn="b"/>
                      <a:r>
                        <a:rPr lang="en-US" sz="1600" u="none" strike="noStrike" dirty="0">
                          <a:solidFill>
                            <a:schemeClr val="tx1"/>
                          </a:solidFill>
                          <a:latin typeface="+mn-lt"/>
                        </a:rPr>
                        <a:t>34</a:t>
                      </a:r>
                      <a:endParaRPr lang="en-US" sz="1600" b="0" i="0" u="none" strike="noStrike" dirty="0">
                        <a:solidFill>
                          <a:schemeClr val="tx1"/>
                        </a:solidFill>
                        <a:latin typeface="+mn-lt"/>
                      </a:endParaRPr>
                    </a:p>
                  </a:txBody>
                  <a:tcPr marL="9525" marR="9525" marT="9525" marB="0" anchor="b"/>
                </a:tc>
                <a:tc>
                  <a:txBody>
                    <a:bodyPr/>
                    <a:lstStyle/>
                    <a:p>
                      <a:pPr algn="r" fontAlgn="b"/>
                      <a:r>
                        <a:rPr lang="en-US" sz="1600" u="none" strike="noStrike">
                          <a:solidFill>
                            <a:schemeClr val="tx1"/>
                          </a:solidFill>
                          <a:latin typeface="+mn-lt"/>
                        </a:rPr>
                        <a:t>5.9%</a:t>
                      </a:r>
                      <a:endParaRPr lang="en-US" sz="1600" b="0" i="0" u="none" strike="noStrike">
                        <a:solidFill>
                          <a:schemeClr val="tx1"/>
                        </a:solidFill>
                        <a:latin typeface="+mn-lt"/>
                      </a:endParaRPr>
                    </a:p>
                  </a:txBody>
                  <a:tcPr marL="9525" marR="9525" marT="9525" marB="0" anchor="b"/>
                </a:tc>
                <a:tc>
                  <a:txBody>
                    <a:bodyPr/>
                    <a:lstStyle/>
                    <a:p>
                      <a:pPr algn="l" fontAlgn="b"/>
                      <a:endParaRPr lang="en-US" sz="1600" b="0" i="0" u="none" strike="noStrike">
                        <a:solidFill>
                          <a:schemeClr val="tx1"/>
                        </a:solidFill>
                        <a:latin typeface="+mn-lt"/>
                      </a:endParaRPr>
                    </a:p>
                  </a:txBody>
                  <a:tcPr marL="9525" marR="9525" marT="9525" marB="0" anchor="b"/>
                </a:tc>
                <a:tc>
                  <a:txBody>
                    <a:bodyPr/>
                    <a:lstStyle/>
                    <a:p>
                      <a:pPr algn="l" fontAlgn="b"/>
                      <a:r>
                        <a:rPr lang="en-US" sz="1600" u="none" strike="noStrike">
                          <a:solidFill>
                            <a:schemeClr val="tx1"/>
                          </a:solidFill>
                          <a:latin typeface="+mn-lt"/>
                        </a:rPr>
                        <a:t>Lincoln</a:t>
                      </a:r>
                      <a:endParaRPr lang="en-US" sz="1600" b="0" i="0" u="none" strike="noStrike">
                        <a:solidFill>
                          <a:schemeClr val="tx1"/>
                        </a:solidFill>
                        <a:latin typeface="+mn-lt"/>
                      </a:endParaRPr>
                    </a:p>
                  </a:txBody>
                  <a:tcPr marL="9525" marR="9525" marT="9525" marB="0" anchor="b"/>
                </a:tc>
                <a:tc>
                  <a:txBody>
                    <a:bodyPr/>
                    <a:lstStyle/>
                    <a:p>
                      <a:pPr algn="r" fontAlgn="b"/>
                      <a:r>
                        <a:rPr lang="en-US" sz="1600" u="none" strike="noStrike" dirty="0">
                          <a:solidFill>
                            <a:schemeClr val="tx1"/>
                          </a:solidFill>
                          <a:latin typeface="+mn-lt"/>
                        </a:rPr>
                        <a:t>1</a:t>
                      </a:r>
                      <a:endParaRPr lang="en-US" sz="1600" b="0" i="0" u="none" strike="noStrike" dirty="0">
                        <a:solidFill>
                          <a:schemeClr val="tx1"/>
                        </a:solidFill>
                        <a:latin typeface="+mn-lt"/>
                      </a:endParaRPr>
                    </a:p>
                  </a:txBody>
                  <a:tcPr marL="9525" marR="9525" marT="9525" marB="0" anchor="b"/>
                </a:tc>
                <a:tc>
                  <a:txBody>
                    <a:bodyPr/>
                    <a:lstStyle/>
                    <a:p>
                      <a:pPr algn="r" fontAlgn="b"/>
                      <a:r>
                        <a:rPr lang="en-US" sz="1600" u="none" strike="noStrike" dirty="0">
                          <a:solidFill>
                            <a:schemeClr val="tx1"/>
                          </a:solidFill>
                          <a:latin typeface="+mn-lt"/>
                        </a:rPr>
                        <a:t>25</a:t>
                      </a:r>
                      <a:endParaRPr lang="en-US" sz="1600" b="0" i="0" u="none" strike="noStrike" dirty="0">
                        <a:solidFill>
                          <a:schemeClr val="tx1"/>
                        </a:solidFill>
                        <a:latin typeface="+mn-lt"/>
                      </a:endParaRPr>
                    </a:p>
                  </a:txBody>
                  <a:tcPr marL="9525" marR="9525" marT="9525" marB="0" anchor="b"/>
                </a:tc>
                <a:tc>
                  <a:txBody>
                    <a:bodyPr/>
                    <a:lstStyle/>
                    <a:p>
                      <a:pPr algn="r" fontAlgn="b"/>
                      <a:r>
                        <a:rPr lang="en-US" sz="1600" u="none" strike="noStrike" dirty="0">
                          <a:solidFill>
                            <a:schemeClr val="tx1"/>
                          </a:solidFill>
                          <a:latin typeface="+mn-lt"/>
                        </a:rPr>
                        <a:t>4.0%</a:t>
                      </a:r>
                      <a:endParaRPr lang="en-US" sz="1600" b="0" i="0" u="none" strike="noStrike" dirty="0">
                        <a:solidFill>
                          <a:schemeClr val="tx1"/>
                        </a:solidFill>
                        <a:latin typeface="+mn-lt"/>
                      </a:endParaRPr>
                    </a:p>
                  </a:txBody>
                  <a:tcPr marL="9525" marR="9525" marT="9525" marB="0" anchor="b"/>
                </a:tc>
                <a:extLst>
                  <a:ext uri="{0D108BD9-81ED-4DB2-BD59-A6C34878D82A}">
                    <a16:rowId xmlns="" xmlns:a16="http://schemas.microsoft.com/office/drawing/2014/main" val="1244369727"/>
                  </a:ext>
                </a:extLst>
              </a:tr>
              <a:tr h="258143">
                <a:tc>
                  <a:txBody>
                    <a:bodyPr/>
                    <a:lstStyle/>
                    <a:p>
                      <a:pPr algn="l" fontAlgn="b"/>
                      <a:r>
                        <a:rPr lang="en-US" sz="1600" u="none" strike="noStrike">
                          <a:solidFill>
                            <a:schemeClr val="tx1"/>
                          </a:solidFill>
                          <a:latin typeface="+mn-lt"/>
                        </a:rPr>
                        <a:t>Chrysler</a:t>
                      </a:r>
                      <a:endParaRPr lang="en-US" sz="1600" b="0" i="0" u="none" strike="noStrike">
                        <a:solidFill>
                          <a:schemeClr val="tx1"/>
                        </a:solidFill>
                        <a:latin typeface="+mn-lt"/>
                      </a:endParaRPr>
                    </a:p>
                  </a:txBody>
                  <a:tcPr marL="9525" marR="9525" marT="9525" marB="0" anchor="b"/>
                </a:tc>
                <a:tc>
                  <a:txBody>
                    <a:bodyPr/>
                    <a:lstStyle/>
                    <a:p>
                      <a:pPr algn="r" fontAlgn="b"/>
                      <a:r>
                        <a:rPr lang="en-US" sz="1600" u="none" strike="noStrike" dirty="0">
                          <a:solidFill>
                            <a:schemeClr val="tx1"/>
                          </a:solidFill>
                          <a:latin typeface="+mn-lt"/>
                        </a:rPr>
                        <a:t>2</a:t>
                      </a:r>
                      <a:endParaRPr lang="en-US" sz="1600" b="0" i="0" u="none" strike="noStrike" dirty="0">
                        <a:solidFill>
                          <a:schemeClr val="tx1"/>
                        </a:solidFill>
                        <a:latin typeface="+mn-lt"/>
                      </a:endParaRPr>
                    </a:p>
                  </a:txBody>
                  <a:tcPr marL="9525" marR="9525" marT="9525" marB="0" anchor="b"/>
                </a:tc>
                <a:tc>
                  <a:txBody>
                    <a:bodyPr/>
                    <a:lstStyle/>
                    <a:p>
                      <a:pPr algn="r" fontAlgn="b"/>
                      <a:r>
                        <a:rPr lang="en-US" sz="1600" u="none" strike="noStrike" dirty="0">
                          <a:solidFill>
                            <a:schemeClr val="tx1"/>
                          </a:solidFill>
                          <a:latin typeface="+mn-lt"/>
                        </a:rPr>
                        <a:t>51</a:t>
                      </a:r>
                      <a:endParaRPr lang="en-US" sz="1600" b="0" i="0" u="none" strike="noStrike" dirty="0">
                        <a:solidFill>
                          <a:schemeClr val="tx1"/>
                        </a:solidFill>
                        <a:latin typeface="+mn-lt"/>
                      </a:endParaRPr>
                    </a:p>
                  </a:txBody>
                  <a:tcPr marL="9525" marR="9525" marT="9525" marB="0" anchor="b"/>
                </a:tc>
                <a:tc>
                  <a:txBody>
                    <a:bodyPr/>
                    <a:lstStyle/>
                    <a:p>
                      <a:pPr algn="r" fontAlgn="b"/>
                      <a:r>
                        <a:rPr lang="en-US" sz="1600" u="none" strike="noStrike" dirty="0">
                          <a:solidFill>
                            <a:schemeClr val="tx1"/>
                          </a:solidFill>
                          <a:latin typeface="+mn-lt"/>
                        </a:rPr>
                        <a:t>3.9%</a:t>
                      </a:r>
                      <a:endParaRPr lang="en-US" sz="1600" b="0" i="0" u="none" strike="noStrike" dirty="0">
                        <a:solidFill>
                          <a:schemeClr val="tx1"/>
                        </a:solidFill>
                        <a:latin typeface="+mn-lt"/>
                      </a:endParaRPr>
                    </a:p>
                  </a:txBody>
                  <a:tcPr marL="9525" marR="9525" marT="9525" marB="0" anchor="b"/>
                </a:tc>
                <a:tc>
                  <a:txBody>
                    <a:bodyPr/>
                    <a:lstStyle/>
                    <a:p>
                      <a:pPr algn="l" fontAlgn="b"/>
                      <a:endParaRPr lang="en-US" sz="1600" b="0" i="0" u="none" strike="noStrike" dirty="0">
                        <a:solidFill>
                          <a:schemeClr val="tx1"/>
                        </a:solidFill>
                        <a:latin typeface="+mn-lt"/>
                      </a:endParaRPr>
                    </a:p>
                  </a:txBody>
                  <a:tcPr marL="9525" marR="9525" marT="9525" marB="0" anchor="b"/>
                </a:tc>
                <a:tc>
                  <a:txBody>
                    <a:bodyPr/>
                    <a:lstStyle/>
                    <a:p>
                      <a:pPr algn="l" fontAlgn="b"/>
                      <a:r>
                        <a:rPr lang="en-US" sz="1600" u="none" strike="noStrike">
                          <a:solidFill>
                            <a:schemeClr val="tx1"/>
                          </a:solidFill>
                          <a:latin typeface="+mn-lt"/>
                        </a:rPr>
                        <a:t>Mazda</a:t>
                      </a:r>
                      <a:endParaRPr lang="en-US" sz="1600" b="0" i="0" u="none" strike="noStrike">
                        <a:solidFill>
                          <a:schemeClr val="tx1"/>
                        </a:solidFill>
                        <a:latin typeface="+mn-lt"/>
                      </a:endParaRPr>
                    </a:p>
                  </a:txBody>
                  <a:tcPr marL="9525" marR="9525" marT="9525" marB="0" anchor="b"/>
                </a:tc>
                <a:tc>
                  <a:txBody>
                    <a:bodyPr/>
                    <a:lstStyle/>
                    <a:p>
                      <a:pPr algn="r" fontAlgn="b"/>
                      <a:r>
                        <a:rPr lang="en-US" sz="1600" u="none" strike="noStrike">
                          <a:solidFill>
                            <a:schemeClr val="tx1"/>
                          </a:solidFill>
                          <a:latin typeface="+mn-lt"/>
                        </a:rPr>
                        <a:t>1</a:t>
                      </a:r>
                      <a:endParaRPr lang="en-US" sz="1600" b="0" i="0" u="none" strike="noStrike">
                        <a:solidFill>
                          <a:schemeClr val="tx1"/>
                        </a:solidFill>
                        <a:latin typeface="+mn-lt"/>
                      </a:endParaRPr>
                    </a:p>
                  </a:txBody>
                  <a:tcPr marL="9525" marR="9525" marT="9525" marB="0" anchor="b"/>
                </a:tc>
                <a:tc>
                  <a:txBody>
                    <a:bodyPr/>
                    <a:lstStyle/>
                    <a:p>
                      <a:pPr algn="r" fontAlgn="b"/>
                      <a:r>
                        <a:rPr lang="en-US" sz="1600" u="none" strike="noStrike">
                          <a:solidFill>
                            <a:schemeClr val="tx1"/>
                          </a:solidFill>
                          <a:latin typeface="+mn-lt"/>
                        </a:rPr>
                        <a:t>8</a:t>
                      </a:r>
                      <a:endParaRPr lang="en-US" sz="1600" b="0" i="0" u="none" strike="noStrike">
                        <a:solidFill>
                          <a:schemeClr val="tx1"/>
                        </a:solidFill>
                        <a:latin typeface="+mn-lt"/>
                      </a:endParaRPr>
                    </a:p>
                  </a:txBody>
                  <a:tcPr marL="9525" marR="9525" marT="9525" marB="0" anchor="b"/>
                </a:tc>
                <a:tc>
                  <a:txBody>
                    <a:bodyPr/>
                    <a:lstStyle/>
                    <a:p>
                      <a:pPr algn="r" fontAlgn="b"/>
                      <a:r>
                        <a:rPr lang="en-US" sz="1600" u="none" strike="noStrike" dirty="0">
                          <a:solidFill>
                            <a:schemeClr val="tx1"/>
                          </a:solidFill>
                          <a:latin typeface="+mn-lt"/>
                        </a:rPr>
                        <a:t>12.5%</a:t>
                      </a:r>
                      <a:endParaRPr lang="en-US" sz="1600" b="0" i="0" u="none" strike="noStrike" dirty="0">
                        <a:solidFill>
                          <a:schemeClr val="tx1"/>
                        </a:solidFill>
                        <a:latin typeface="+mn-lt"/>
                      </a:endParaRPr>
                    </a:p>
                  </a:txBody>
                  <a:tcPr marL="9525" marR="9525" marT="9525" marB="0" anchor="b"/>
                </a:tc>
                <a:extLst>
                  <a:ext uri="{0D108BD9-81ED-4DB2-BD59-A6C34878D82A}">
                    <a16:rowId xmlns="" xmlns:a16="http://schemas.microsoft.com/office/drawing/2014/main" val="3943538314"/>
                  </a:ext>
                </a:extLst>
              </a:tr>
              <a:tr h="258143">
                <a:tc>
                  <a:txBody>
                    <a:bodyPr/>
                    <a:lstStyle/>
                    <a:p>
                      <a:pPr algn="l" fontAlgn="b"/>
                      <a:r>
                        <a:rPr lang="en-US" sz="1600" u="none" strike="noStrike">
                          <a:solidFill>
                            <a:schemeClr val="tx1"/>
                          </a:solidFill>
                          <a:latin typeface="+mn-lt"/>
                        </a:rPr>
                        <a:t>Dodge</a:t>
                      </a:r>
                      <a:endParaRPr lang="en-US" sz="1600" b="0" i="0" u="none" strike="noStrike">
                        <a:solidFill>
                          <a:schemeClr val="tx1"/>
                        </a:solidFill>
                        <a:latin typeface="+mn-lt"/>
                      </a:endParaRPr>
                    </a:p>
                  </a:txBody>
                  <a:tcPr marL="9525" marR="9525" marT="9525" marB="0" anchor="b"/>
                </a:tc>
                <a:tc>
                  <a:txBody>
                    <a:bodyPr/>
                    <a:lstStyle/>
                    <a:p>
                      <a:pPr algn="r" fontAlgn="b"/>
                      <a:r>
                        <a:rPr lang="en-US" sz="1600" u="none" strike="noStrike" dirty="0">
                          <a:solidFill>
                            <a:schemeClr val="tx1"/>
                          </a:solidFill>
                          <a:latin typeface="+mn-lt"/>
                        </a:rPr>
                        <a:t>2</a:t>
                      </a:r>
                      <a:endParaRPr lang="en-US" sz="1600" b="0" i="0" u="none" strike="noStrike" dirty="0">
                        <a:solidFill>
                          <a:schemeClr val="tx1"/>
                        </a:solidFill>
                        <a:latin typeface="+mn-lt"/>
                      </a:endParaRPr>
                    </a:p>
                  </a:txBody>
                  <a:tcPr marL="9525" marR="9525" marT="9525" marB="0" anchor="b"/>
                </a:tc>
                <a:tc>
                  <a:txBody>
                    <a:bodyPr/>
                    <a:lstStyle/>
                    <a:p>
                      <a:pPr algn="r" fontAlgn="b"/>
                      <a:r>
                        <a:rPr lang="en-US" sz="1600" u="none" strike="noStrike">
                          <a:solidFill>
                            <a:schemeClr val="tx1"/>
                          </a:solidFill>
                          <a:latin typeface="+mn-lt"/>
                        </a:rPr>
                        <a:t>50</a:t>
                      </a:r>
                      <a:endParaRPr lang="en-US" sz="1600" b="0" i="0" u="none" strike="noStrike">
                        <a:solidFill>
                          <a:schemeClr val="tx1"/>
                        </a:solidFill>
                        <a:latin typeface="+mn-lt"/>
                      </a:endParaRPr>
                    </a:p>
                  </a:txBody>
                  <a:tcPr marL="9525" marR="9525" marT="9525" marB="0" anchor="b"/>
                </a:tc>
                <a:tc>
                  <a:txBody>
                    <a:bodyPr/>
                    <a:lstStyle/>
                    <a:p>
                      <a:pPr algn="r" fontAlgn="b"/>
                      <a:r>
                        <a:rPr lang="en-US" sz="1600" u="none" strike="noStrike" dirty="0">
                          <a:solidFill>
                            <a:schemeClr val="tx1"/>
                          </a:solidFill>
                          <a:latin typeface="+mn-lt"/>
                        </a:rPr>
                        <a:t>4.0%</a:t>
                      </a:r>
                      <a:endParaRPr lang="en-US" sz="1600" b="0" i="0" u="none" strike="noStrike" dirty="0">
                        <a:solidFill>
                          <a:schemeClr val="tx1"/>
                        </a:solidFill>
                        <a:latin typeface="+mn-lt"/>
                      </a:endParaRPr>
                    </a:p>
                  </a:txBody>
                  <a:tcPr marL="9525" marR="9525" marT="9525" marB="0" anchor="b"/>
                </a:tc>
                <a:tc>
                  <a:txBody>
                    <a:bodyPr/>
                    <a:lstStyle/>
                    <a:p>
                      <a:pPr algn="l" fontAlgn="b"/>
                      <a:endParaRPr lang="en-US" sz="1600" b="0" i="0" u="none" strike="noStrike">
                        <a:solidFill>
                          <a:schemeClr val="tx1"/>
                        </a:solidFill>
                        <a:latin typeface="+mn-lt"/>
                      </a:endParaRPr>
                    </a:p>
                  </a:txBody>
                  <a:tcPr marL="9525" marR="9525" marT="9525" marB="0" anchor="b"/>
                </a:tc>
                <a:tc>
                  <a:txBody>
                    <a:bodyPr/>
                    <a:lstStyle/>
                    <a:p>
                      <a:pPr algn="l" fontAlgn="b"/>
                      <a:r>
                        <a:rPr lang="en-US" sz="1600" u="none" strike="noStrike">
                          <a:solidFill>
                            <a:schemeClr val="tx1"/>
                          </a:solidFill>
                          <a:latin typeface="+mn-lt"/>
                        </a:rPr>
                        <a:t>Mercedes-Benz</a:t>
                      </a:r>
                      <a:endParaRPr lang="en-US" sz="1600" b="0" i="0" u="none" strike="noStrike">
                        <a:solidFill>
                          <a:schemeClr val="tx1"/>
                        </a:solidFill>
                        <a:latin typeface="+mn-lt"/>
                      </a:endParaRPr>
                    </a:p>
                  </a:txBody>
                  <a:tcPr marL="9525" marR="9525" marT="9525" marB="0" anchor="b"/>
                </a:tc>
                <a:tc>
                  <a:txBody>
                    <a:bodyPr/>
                    <a:lstStyle/>
                    <a:p>
                      <a:pPr algn="r" fontAlgn="b"/>
                      <a:r>
                        <a:rPr lang="en-US" sz="1600" u="none" strike="noStrike">
                          <a:solidFill>
                            <a:schemeClr val="tx1"/>
                          </a:solidFill>
                          <a:latin typeface="+mn-lt"/>
                        </a:rPr>
                        <a:t>1</a:t>
                      </a:r>
                      <a:endParaRPr lang="en-US" sz="1600" b="0" i="0" u="none" strike="noStrike">
                        <a:solidFill>
                          <a:schemeClr val="tx1"/>
                        </a:solidFill>
                        <a:latin typeface="+mn-lt"/>
                      </a:endParaRPr>
                    </a:p>
                  </a:txBody>
                  <a:tcPr marL="9525" marR="9525" marT="9525" marB="0" anchor="b"/>
                </a:tc>
                <a:tc>
                  <a:txBody>
                    <a:bodyPr/>
                    <a:lstStyle/>
                    <a:p>
                      <a:pPr algn="r" fontAlgn="b"/>
                      <a:r>
                        <a:rPr lang="en-US" sz="1600" u="none" strike="noStrike">
                          <a:solidFill>
                            <a:schemeClr val="tx1"/>
                          </a:solidFill>
                          <a:latin typeface="+mn-lt"/>
                        </a:rPr>
                        <a:t>2</a:t>
                      </a:r>
                      <a:endParaRPr lang="en-US" sz="1600" b="0" i="0" u="none" strike="noStrike">
                        <a:solidFill>
                          <a:schemeClr val="tx1"/>
                        </a:solidFill>
                        <a:latin typeface="+mn-lt"/>
                      </a:endParaRPr>
                    </a:p>
                  </a:txBody>
                  <a:tcPr marL="9525" marR="9525" marT="9525" marB="0" anchor="b"/>
                </a:tc>
                <a:tc>
                  <a:txBody>
                    <a:bodyPr/>
                    <a:lstStyle/>
                    <a:p>
                      <a:pPr algn="r" fontAlgn="b"/>
                      <a:r>
                        <a:rPr lang="en-US" sz="1600" u="none" strike="noStrike" dirty="0">
                          <a:solidFill>
                            <a:schemeClr val="tx1"/>
                          </a:solidFill>
                          <a:latin typeface="+mn-lt"/>
                        </a:rPr>
                        <a:t>50.0%</a:t>
                      </a:r>
                      <a:endParaRPr lang="en-US" sz="1600" b="0" i="0" u="none" strike="noStrike" dirty="0">
                        <a:solidFill>
                          <a:schemeClr val="tx1"/>
                        </a:solidFill>
                        <a:latin typeface="+mn-lt"/>
                      </a:endParaRPr>
                    </a:p>
                  </a:txBody>
                  <a:tcPr marL="9525" marR="9525" marT="9525" marB="0" anchor="b"/>
                </a:tc>
                <a:extLst>
                  <a:ext uri="{0D108BD9-81ED-4DB2-BD59-A6C34878D82A}">
                    <a16:rowId xmlns="" xmlns:a16="http://schemas.microsoft.com/office/drawing/2014/main" val="213317329"/>
                  </a:ext>
                </a:extLst>
              </a:tr>
              <a:tr h="258143">
                <a:tc>
                  <a:txBody>
                    <a:bodyPr/>
                    <a:lstStyle/>
                    <a:p>
                      <a:pPr algn="l" fontAlgn="b"/>
                      <a:r>
                        <a:rPr lang="en-US" sz="1600" u="none" strike="noStrike">
                          <a:solidFill>
                            <a:schemeClr val="tx1"/>
                          </a:solidFill>
                          <a:latin typeface="+mn-lt"/>
                        </a:rPr>
                        <a:t>GMC Truck</a:t>
                      </a:r>
                      <a:endParaRPr lang="en-US" sz="1600" b="0" i="0" u="none" strike="noStrike">
                        <a:solidFill>
                          <a:schemeClr val="tx1"/>
                        </a:solidFill>
                        <a:latin typeface="+mn-lt"/>
                      </a:endParaRPr>
                    </a:p>
                  </a:txBody>
                  <a:tcPr marL="9525" marR="9525" marT="9525" marB="0" anchor="b"/>
                </a:tc>
                <a:tc>
                  <a:txBody>
                    <a:bodyPr/>
                    <a:lstStyle/>
                    <a:p>
                      <a:pPr algn="r" fontAlgn="b"/>
                      <a:r>
                        <a:rPr lang="en-US" sz="1600" u="none" strike="noStrike">
                          <a:solidFill>
                            <a:schemeClr val="tx1"/>
                          </a:solidFill>
                          <a:latin typeface="+mn-lt"/>
                        </a:rPr>
                        <a:t>2</a:t>
                      </a:r>
                      <a:endParaRPr lang="en-US" sz="1600" b="0" i="0" u="none" strike="noStrike">
                        <a:solidFill>
                          <a:schemeClr val="tx1"/>
                        </a:solidFill>
                        <a:latin typeface="+mn-lt"/>
                      </a:endParaRPr>
                    </a:p>
                  </a:txBody>
                  <a:tcPr marL="9525" marR="9525" marT="9525" marB="0" anchor="b"/>
                </a:tc>
                <a:tc>
                  <a:txBody>
                    <a:bodyPr/>
                    <a:lstStyle/>
                    <a:p>
                      <a:pPr algn="r" fontAlgn="b"/>
                      <a:r>
                        <a:rPr lang="en-US" sz="1600" u="none" strike="noStrike">
                          <a:solidFill>
                            <a:schemeClr val="tx1"/>
                          </a:solidFill>
                          <a:latin typeface="+mn-lt"/>
                        </a:rPr>
                        <a:t>33</a:t>
                      </a:r>
                      <a:endParaRPr lang="en-US" sz="1600" b="0" i="0" u="none" strike="noStrike">
                        <a:solidFill>
                          <a:schemeClr val="tx1"/>
                        </a:solidFill>
                        <a:latin typeface="+mn-lt"/>
                      </a:endParaRPr>
                    </a:p>
                  </a:txBody>
                  <a:tcPr marL="9525" marR="9525" marT="9525" marB="0" anchor="b"/>
                </a:tc>
                <a:tc>
                  <a:txBody>
                    <a:bodyPr/>
                    <a:lstStyle/>
                    <a:p>
                      <a:pPr algn="r" fontAlgn="b"/>
                      <a:r>
                        <a:rPr lang="en-US" sz="1600" u="none" strike="noStrike" dirty="0">
                          <a:solidFill>
                            <a:schemeClr val="tx1"/>
                          </a:solidFill>
                          <a:latin typeface="+mn-lt"/>
                        </a:rPr>
                        <a:t>6.1%</a:t>
                      </a:r>
                      <a:endParaRPr lang="en-US" sz="1600" b="0" i="0" u="none" strike="noStrike" dirty="0">
                        <a:solidFill>
                          <a:schemeClr val="tx1"/>
                        </a:solidFill>
                        <a:latin typeface="+mn-lt"/>
                      </a:endParaRPr>
                    </a:p>
                  </a:txBody>
                  <a:tcPr marL="9525" marR="9525" marT="9525" marB="0" anchor="b"/>
                </a:tc>
                <a:tc>
                  <a:txBody>
                    <a:bodyPr/>
                    <a:lstStyle/>
                    <a:p>
                      <a:pPr algn="l" fontAlgn="b"/>
                      <a:endParaRPr lang="en-US" sz="1600" b="0" i="0" u="none" strike="noStrike" dirty="0">
                        <a:solidFill>
                          <a:schemeClr val="tx1"/>
                        </a:solidFill>
                        <a:latin typeface="+mn-lt"/>
                      </a:endParaRPr>
                    </a:p>
                  </a:txBody>
                  <a:tcPr marL="9525" marR="9525" marT="9525" marB="0" anchor="b"/>
                </a:tc>
                <a:tc>
                  <a:txBody>
                    <a:bodyPr/>
                    <a:lstStyle/>
                    <a:p>
                      <a:pPr algn="l" fontAlgn="b"/>
                      <a:r>
                        <a:rPr lang="en-US" sz="1600" u="none" strike="noStrike" dirty="0">
                          <a:solidFill>
                            <a:schemeClr val="tx1"/>
                          </a:solidFill>
                          <a:latin typeface="+mn-lt"/>
                        </a:rPr>
                        <a:t>Mitsubishi</a:t>
                      </a:r>
                      <a:endParaRPr lang="en-US" sz="1600" b="0" i="0" u="none" strike="noStrike" dirty="0">
                        <a:solidFill>
                          <a:schemeClr val="tx1"/>
                        </a:solidFill>
                        <a:latin typeface="+mn-lt"/>
                      </a:endParaRPr>
                    </a:p>
                  </a:txBody>
                  <a:tcPr marL="9525" marR="9525" marT="9525" marB="0" anchor="b"/>
                </a:tc>
                <a:tc>
                  <a:txBody>
                    <a:bodyPr/>
                    <a:lstStyle/>
                    <a:p>
                      <a:pPr algn="r" fontAlgn="b"/>
                      <a:r>
                        <a:rPr lang="en-US" sz="1600" u="none" strike="noStrike">
                          <a:solidFill>
                            <a:schemeClr val="tx1"/>
                          </a:solidFill>
                          <a:latin typeface="+mn-lt"/>
                        </a:rPr>
                        <a:t>1</a:t>
                      </a:r>
                      <a:endParaRPr lang="en-US" sz="1600" b="0" i="0" u="none" strike="noStrike">
                        <a:solidFill>
                          <a:schemeClr val="tx1"/>
                        </a:solidFill>
                        <a:latin typeface="+mn-lt"/>
                      </a:endParaRPr>
                    </a:p>
                  </a:txBody>
                  <a:tcPr marL="9525" marR="9525" marT="9525" marB="0" anchor="b"/>
                </a:tc>
                <a:tc>
                  <a:txBody>
                    <a:bodyPr/>
                    <a:lstStyle/>
                    <a:p>
                      <a:pPr algn="r" fontAlgn="b"/>
                      <a:r>
                        <a:rPr lang="en-US" sz="1600" u="none" strike="noStrike">
                          <a:solidFill>
                            <a:schemeClr val="tx1"/>
                          </a:solidFill>
                          <a:latin typeface="+mn-lt"/>
                        </a:rPr>
                        <a:t>4</a:t>
                      </a:r>
                      <a:endParaRPr lang="en-US" sz="1600" b="0" i="0" u="none" strike="noStrike">
                        <a:solidFill>
                          <a:schemeClr val="tx1"/>
                        </a:solidFill>
                        <a:latin typeface="+mn-lt"/>
                      </a:endParaRPr>
                    </a:p>
                  </a:txBody>
                  <a:tcPr marL="9525" marR="9525" marT="9525" marB="0" anchor="b"/>
                </a:tc>
                <a:tc>
                  <a:txBody>
                    <a:bodyPr/>
                    <a:lstStyle/>
                    <a:p>
                      <a:pPr algn="r" fontAlgn="b"/>
                      <a:r>
                        <a:rPr lang="en-US" sz="1600" u="none" strike="noStrike" dirty="0">
                          <a:solidFill>
                            <a:schemeClr val="tx1"/>
                          </a:solidFill>
                          <a:latin typeface="+mn-lt"/>
                        </a:rPr>
                        <a:t>25.0%</a:t>
                      </a:r>
                      <a:endParaRPr lang="en-US" sz="1600" b="0" i="0" u="none" strike="noStrike" dirty="0">
                        <a:solidFill>
                          <a:schemeClr val="tx1"/>
                        </a:solidFill>
                        <a:latin typeface="+mn-lt"/>
                      </a:endParaRPr>
                    </a:p>
                  </a:txBody>
                  <a:tcPr marL="9525" marR="9525" marT="9525" marB="0" anchor="b"/>
                </a:tc>
                <a:extLst>
                  <a:ext uri="{0D108BD9-81ED-4DB2-BD59-A6C34878D82A}">
                    <a16:rowId xmlns="" xmlns:a16="http://schemas.microsoft.com/office/drawing/2014/main" val="4032903836"/>
                  </a:ext>
                </a:extLst>
              </a:tr>
              <a:tr h="258143">
                <a:tc>
                  <a:txBody>
                    <a:bodyPr/>
                    <a:lstStyle/>
                    <a:p>
                      <a:pPr algn="l" fontAlgn="b"/>
                      <a:r>
                        <a:rPr lang="en-US" sz="1600" u="none" strike="noStrike">
                          <a:solidFill>
                            <a:schemeClr val="tx1"/>
                          </a:solidFill>
                          <a:latin typeface="+mn-lt"/>
                        </a:rPr>
                        <a:t>Jeep</a:t>
                      </a:r>
                      <a:endParaRPr lang="en-US" sz="1600" b="0" i="0" u="none" strike="noStrike">
                        <a:solidFill>
                          <a:schemeClr val="tx1"/>
                        </a:solidFill>
                        <a:latin typeface="+mn-lt"/>
                      </a:endParaRPr>
                    </a:p>
                  </a:txBody>
                  <a:tcPr marL="9525" marR="9525" marT="9525" marB="0" anchor="b"/>
                </a:tc>
                <a:tc>
                  <a:txBody>
                    <a:bodyPr/>
                    <a:lstStyle/>
                    <a:p>
                      <a:pPr algn="r" fontAlgn="b"/>
                      <a:r>
                        <a:rPr lang="en-US" sz="1600" u="none" strike="noStrike">
                          <a:solidFill>
                            <a:schemeClr val="tx1"/>
                          </a:solidFill>
                          <a:latin typeface="+mn-lt"/>
                        </a:rPr>
                        <a:t>2</a:t>
                      </a:r>
                      <a:endParaRPr lang="en-US" sz="1600" b="0" i="0" u="none" strike="noStrike">
                        <a:solidFill>
                          <a:schemeClr val="tx1"/>
                        </a:solidFill>
                        <a:latin typeface="+mn-lt"/>
                      </a:endParaRPr>
                    </a:p>
                  </a:txBody>
                  <a:tcPr marL="9525" marR="9525" marT="9525" marB="0" anchor="b"/>
                </a:tc>
                <a:tc>
                  <a:txBody>
                    <a:bodyPr/>
                    <a:lstStyle/>
                    <a:p>
                      <a:pPr algn="r" fontAlgn="b"/>
                      <a:r>
                        <a:rPr lang="en-US" sz="1600" u="none" strike="noStrike">
                          <a:solidFill>
                            <a:schemeClr val="tx1"/>
                          </a:solidFill>
                          <a:latin typeface="+mn-lt"/>
                        </a:rPr>
                        <a:t>49</a:t>
                      </a:r>
                      <a:endParaRPr lang="en-US" sz="1600" b="0" i="0" u="none" strike="noStrike">
                        <a:solidFill>
                          <a:schemeClr val="tx1"/>
                        </a:solidFill>
                        <a:latin typeface="+mn-lt"/>
                      </a:endParaRPr>
                    </a:p>
                  </a:txBody>
                  <a:tcPr marL="9525" marR="9525" marT="9525" marB="0" anchor="b"/>
                </a:tc>
                <a:tc>
                  <a:txBody>
                    <a:bodyPr/>
                    <a:lstStyle/>
                    <a:p>
                      <a:pPr algn="r" fontAlgn="b"/>
                      <a:r>
                        <a:rPr lang="en-US" sz="1600" u="none" strike="noStrike" dirty="0">
                          <a:solidFill>
                            <a:schemeClr val="tx1"/>
                          </a:solidFill>
                          <a:latin typeface="+mn-lt"/>
                        </a:rPr>
                        <a:t>4.1%</a:t>
                      </a:r>
                      <a:endParaRPr lang="en-US" sz="1600" b="0" i="0" u="none" strike="noStrike" dirty="0">
                        <a:solidFill>
                          <a:schemeClr val="tx1"/>
                        </a:solidFill>
                        <a:latin typeface="+mn-lt"/>
                      </a:endParaRPr>
                    </a:p>
                  </a:txBody>
                  <a:tcPr marL="9525" marR="9525" marT="9525" marB="0" anchor="b"/>
                </a:tc>
                <a:tc>
                  <a:txBody>
                    <a:bodyPr/>
                    <a:lstStyle/>
                    <a:p>
                      <a:pPr algn="l" fontAlgn="b"/>
                      <a:endParaRPr lang="en-US" sz="1600" b="0" i="0" u="none" strike="noStrike">
                        <a:solidFill>
                          <a:schemeClr val="tx1"/>
                        </a:solidFill>
                        <a:latin typeface="+mn-lt"/>
                      </a:endParaRPr>
                    </a:p>
                  </a:txBody>
                  <a:tcPr marL="9525" marR="9525" marT="9525" marB="0" anchor="b"/>
                </a:tc>
                <a:tc>
                  <a:txBody>
                    <a:bodyPr/>
                    <a:lstStyle/>
                    <a:p>
                      <a:pPr algn="l" fontAlgn="b"/>
                      <a:r>
                        <a:rPr lang="en-US" sz="1600" u="none" strike="noStrike" dirty="0">
                          <a:solidFill>
                            <a:schemeClr val="tx1"/>
                          </a:solidFill>
                          <a:latin typeface="+mn-lt"/>
                        </a:rPr>
                        <a:t>Nissan</a:t>
                      </a:r>
                      <a:endParaRPr lang="en-US" sz="1600" b="0" i="0" u="none" strike="noStrike" dirty="0">
                        <a:solidFill>
                          <a:schemeClr val="tx1"/>
                        </a:solidFill>
                        <a:latin typeface="+mn-lt"/>
                      </a:endParaRPr>
                    </a:p>
                  </a:txBody>
                  <a:tcPr marL="9525" marR="9525" marT="9525" marB="0" anchor="b"/>
                </a:tc>
                <a:tc>
                  <a:txBody>
                    <a:bodyPr/>
                    <a:lstStyle/>
                    <a:p>
                      <a:pPr algn="r" fontAlgn="b"/>
                      <a:r>
                        <a:rPr lang="en-US" sz="1600" u="none" strike="noStrike" dirty="0">
                          <a:solidFill>
                            <a:schemeClr val="tx1"/>
                          </a:solidFill>
                          <a:latin typeface="+mn-lt"/>
                        </a:rPr>
                        <a:t>1</a:t>
                      </a:r>
                      <a:endParaRPr lang="en-US" sz="1600" b="0" i="0" u="none" strike="noStrike" dirty="0">
                        <a:solidFill>
                          <a:schemeClr val="tx1"/>
                        </a:solidFill>
                        <a:latin typeface="+mn-lt"/>
                      </a:endParaRPr>
                    </a:p>
                  </a:txBody>
                  <a:tcPr marL="9525" marR="9525" marT="9525" marB="0" anchor="b"/>
                </a:tc>
                <a:tc>
                  <a:txBody>
                    <a:bodyPr/>
                    <a:lstStyle/>
                    <a:p>
                      <a:pPr algn="r" fontAlgn="b"/>
                      <a:r>
                        <a:rPr lang="en-US" sz="1600" u="none" strike="noStrike">
                          <a:solidFill>
                            <a:schemeClr val="tx1"/>
                          </a:solidFill>
                          <a:latin typeface="+mn-lt"/>
                        </a:rPr>
                        <a:t>10</a:t>
                      </a:r>
                      <a:endParaRPr lang="en-US" sz="1600" b="0" i="0" u="none" strike="noStrike">
                        <a:solidFill>
                          <a:schemeClr val="tx1"/>
                        </a:solidFill>
                        <a:latin typeface="+mn-lt"/>
                      </a:endParaRPr>
                    </a:p>
                  </a:txBody>
                  <a:tcPr marL="9525" marR="9525" marT="9525" marB="0" anchor="b"/>
                </a:tc>
                <a:tc>
                  <a:txBody>
                    <a:bodyPr/>
                    <a:lstStyle/>
                    <a:p>
                      <a:pPr algn="r" fontAlgn="b"/>
                      <a:r>
                        <a:rPr lang="en-US" sz="1600" u="none" strike="noStrike" dirty="0">
                          <a:solidFill>
                            <a:schemeClr val="tx1"/>
                          </a:solidFill>
                          <a:latin typeface="+mn-lt"/>
                        </a:rPr>
                        <a:t>10.0%</a:t>
                      </a:r>
                      <a:endParaRPr lang="en-US" sz="1600" b="0" i="0" u="none" strike="noStrike" dirty="0">
                        <a:solidFill>
                          <a:schemeClr val="tx1"/>
                        </a:solidFill>
                        <a:latin typeface="+mn-lt"/>
                      </a:endParaRPr>
                    </a:p>
                  </a:txBody>
                  <a:tcPr marL="9525" marR="9525" marT="9525" marB="0" anchor="b"/>
                </a:tc>
                <a:extLst>
                  <a:ext uri="{0D108BD9-81ED-4DB2-BD59-A6C34878D82A}">
                    <a16:rowId xmlns="" xmlns:a16="http://schemas.microsoft.com/office/drawing/2014/main" val="1635751949"/>
                  </a:ext>
                </a:extLst>
              </a:tr>
              <a:tr h="258143">
                <a:tc>
                  <a:txBody>
                    <a:bodyPr/>
                    <a:lstStyle/>
                    <a:p>
                      <a:pPr algn="l" fontAlgn="b"/>
                      <a:r>
                        <a:rPr lang="en-US" sz="1600" u="none" strike="noStrike">
                          <a:solidFill>
                            <a:schemeClr val="tx1"/>
                          </a:solidFill>
                          <a:latin typeface="+mn-lt"/>
                        </a:rPr>
                        <a:t>Mercury</a:t>
                      </a:r>
                      <a:endParaRPr lang="en-US" sz="1600" b="0" i="0" u="none" strike="noStrike">
                        <a:solidFill>
                          <a:schemeClr val="tx1"/>
                        </a:solidFill>
                        <a:latin typeface="+mn-lt"/>
                      </a:endParaRPr>
                    </a:p>
                  </a:txBody>
                  <a:tcPr marL="9525" marR="9525" marT="9525" marB="0" anchor="b"/>
                </a:tc>
                <a:tc>
                  <a:txBody>
                    <a:bodyPr/>
                    <a:lstStyle/>
                    <a:p>
                      <a:pPr algn="r" fontAlgn="b"/>
                      <a:r>
                        <a:rPr lang="en-US" sz="1600" u="none" strike="noStrike">
                          <a:solidFill>
                            <a:schemeClr val="tx1"/>
                          </a:solidFill>
                          <a:latin typeface="+mn-lt"/>
                        </a:rPr>
                        <a:t>2</a:t>
                      </a:r>
                      <a:endParaRPr lang="en-US" sz="1600" b="0" i="0" u="none" strike="noStrike">
                        <a:solidFill>
                          <a:schemeClr val="tx1"/>
                        </a:solidFill>
                        <a:latin typeface="+mn-lt"/>
                      </a:endParaRPr>
                    </a:p>
                  </a:txBody>
                  <a:tcPr marL="9525" marR="9525" marT="9525" marB="0" anchor="b"/>
                </a:tc>
                <a:tc>
                  <a:txBody>
                    <a:bodyPr/>
                    <a:lstStyle/>
                    <a:p>
                      <a:pPr algn="r" fontAlgn="b"/>
                      <a:r>
                        <a:rPr lang="en-US" sz="1600" u="none" strike="noStrike">
                          <a:solidFill>
                            <a:schemeClr val="tx1"/>
                          </a:solidFill>
                          <a:latin typeface="+mn-lt"/>
                        </a:rPr>
                        <a:t>42</a:t>
                      </a:r>
                      <a:endParaRPr lang="en-US" sz="1600" b="0" i="0" u="none" strike="noStrike">
                        <a:solidFill>
                          <a:schemeClr val="tx1"/>
                        </a:solidFill>
                        <a:latin typeface="+mn-lt"/>
                      </a:endParaRPr>
                    </a:p>
                  </a:txBody>
                  <a:tcPr marL="9525" marR="9525" marT="9525" marB="0" anchor="b"/>
                </a:tc>
                <a:tc>
                  <a:txBody>
                    <a:bodyPr/>
                    <a:lstStyle/>
                    <a:p>
                      <a:pPr algn="r" fontAlgn="b"/>
                      <a:r>
                        <a:rPr lang="en-US" sz="1600" u="none" strike="noStrike">
                          <a:solidFill>
                            <a:schemeClr val="tx1"/>
                          </a:solidFill>
                          <a:latin typeface="+mn-lt"/>
                        </a:rPr>
                        <a:t>4.8%</a:t>
                      </a:r>
                      <a:endParaRPr lang="en-US" sz="1600" b="0" i="0" u="none" strike="noStrike">
                        <a:solidFill>
                          <a:schemeClr val="tx1"/>
                        </a:solidFill>
                        <a:latin typeface="+mn-lt"/>
                      </a:endParaRPr>
                    </a:p>
                  </a:txBody>
                  <a:tcPr marL="9525" marR="9525" marT="9525" marB="0" anchor="b"/>
                </a:tc>
                <a:tc>
                  <a:txBody>
                    <a:bodyPr/>
                    <a:lstStyle/>
                    <a:p>
                      <a:pPr algn="l" fontAlgn="b"/>
                      <a:endParaRPr lang="en-US" sz="1600" b="0" i="0" u="none" strike="noStrike" dirty="0">
                        <a:solidFill>
                          <a:schemeClr val="tx1"/>
                        </a:solidFill>
                        <a:latin typeface="+mn-lt"/>
                      </a:endParaRPr>
                    </a:p>
                  </a:txBody>
                  <a:tcPr marL="9525" marR="9525" marT="9525" marB="0" anchor="b"/>
                </a:tc>
                <a:tc>
                  <a:txBody>
                    <a:bodyPr/>
                    <a:lstStyle/>
                    <a:p>
                      <a:pPr algn="l" fontAlgn="b"/>
                      <a:r>
                        <a:rPr lang="en-US" sz="1600" u="none" strike="noStrike">
                          <a:solidFill>
                            <a:schemeClr val="tx1"/>
                          </a:solidFill>
                          <a:latin typeface="+mn-lt"/>
                        </a:rPr>
                        <a:t>Porsche</a:t>
                      </a:r>
                      <a:endParaRPr lang="en-US" sz="1600" b="0" i="0" u="none" strike="noStrike">
                        <a:solidFill>
                          <a:schemeClr val="tx1"/>
                        </a:solidFill>
                        <a:latin typeface="+mn-lt"/>
                      </a:endParaRPr>
                    </a:p>
                  </a:txBody>
                  <a:tcPr marL="9525" marR="9525" marT="9525" marB="0" anchor="b"/>
                </a:tc>
                <a:tc>
                  <a:txBody>
                    <a:bodyPr/>
                    <a:lstStyle/>
                    <a:p>
                      <a:pPr algn="r" fontAlgn="b"/>
                      <a:r>
                        <a:rPr lang="en-US" sz="1600" u="none" strike="noStrike" dirty="0">
                          <a:solidFill>
                            <a:schemeClr val="tx1"/>
                          </a:solidFill>
                          <a:latin typeface="+mn-lt"/>
                        </a:rPr>
                        <a:t>1</a:t>
                      </a:r>
                      <a:endParaRPr lang="en-US" sz="1600" b="0" i="0" u="none" strike="noStrike" dirty="0">
                        <a:solidFill>
                          <a:schemeClr val="tx1"/>
                        </a:solidFill>
                        <a:latin typeface="+mn-lt"/>
                      </a:endParaRPr>
                    </a:p>
                  </a:txBody>
                  <a:tcPr marL="9525" marR="9525" marT="9525" marB="0" anchor="b"/>
                </a:tc>
                <a:tc>
                  <a:txBody>
                    <a:bodyPr/>
                    <a:lstStyle/>
                    <a:p>
                      <a:pPr algn="r" fontAlgn="b"/>
                      <a:r>
                        <a:rPr lang="en-US" sz="1600" u="none" strike="noStrike">
                          <a:solidFill>
                            <a:schemeClr val="tx1"/>
                          </a:solidFill>
                          <a:latin typeface="+mn-lt"/>
                        </a:rPr>
                        <a:t>3</a:t>
                      </a:r>
                      <a:endParaRPr lang="en-US" sz="1600" b="0" i="0" u="none" strike="noStrike">
                        <a:solidFill>
                          <a:schemeClr val="tx1"/>
                        </a:solidFill>
                        <a:latin typeface="+mn-lt"/>
                      </a:endParaRPr>
                    </a:p>
                  </a:txBody>
                  <a:tcPr marL="9525" marR="9525" marT="9525" marB="0" anchor="b"/>
                </a:tc>
                <a:tc>
                  <a:txBody>
                    <a:bodyPr/>
                    <a:lstStyle/>
                    <a:p>
                      <a:pPr algn="r" fontAlgn="b"/>
                      <a:r>
                        <a:rPr lang="en-US" sz="1600" u="none" strike="noStrike" dirty="0">
                          <a:solidFill>
                            <a:schemeClr val="tx1"/>
                          </a:solidFill>
                          <a:latin typeface="+mn-lt"/>
                        </a:rPr>
                        <a:t>33.3%</a:t>
                      </a:r>
                      <a:endParaRPr lang="en-US" sz="1600" b="0" i="0" u="none" strike="noStrike" dirty="0">
                        <a:solidFill>
                          <a:schemeClr val="tx1"/>
                        </a:solidFill>
                        <a:latin typeface="+mn-lt"/>
                      </a:endParaRPr>
                    </a:p>
                  </a:txBody>
                  <a:tcPr marL="9525" marR="9525" marT="9525" marB="0" anchor="b"/>
                </a:tc>
                <a:extLst>
                  <a:ext uri="{0D108BD9-81ED-4DB2-BD59-A6C34878D82A}">
                    <a16:rowId xmlns="" xmlns:a16="http://schemas.microsoft.com/office/drawing/2014/main" val="374122184"/>
                  </a:ext>
                </a:extLst>
              </a:tr>
              <a:tr h="258143">
                <a:tc>
                  <a:txBody>
                    <a:bodyPr/>
                    <a:lstStyle/>
                    <a:p>
                      <a:pPr algn="l" fontAlgn="b"/>
                      <a:r>
                        <a:rPr lang="en-US" sz="1600" u="none" strike="noStrike">
                          <a:solidFill>
                            <a:schemeClr val="tx1"/>
                          </a:solidFill>
                          <a:latin typeface="+mn-lt"/>
                        </a:rPr>
                        <a:t>Pontiac</a:t>
                      </a:r>
                      <a:endParaRPr lang="en-US" sz="1600" b="0" i="0" u="none" strike="noStrike">
                        <a:solidFill>
                          <a:schemeClr val="tx1"/>
                        </a:solidFill>
                        <a:latin typeface="+mn-lt"/>
                      </a:endParaRPr>
                    </a:p>
                  </a:txBody>
                  <a:tcPr marL="9525" marR="9525" marT="9525" marB="0" anchor="b"/>
                </a:tc>
                <a:tc>
                  <a:txBody>
                    <a:bodyPr/>
                    <a:lstStyle/>
                    <a:p>
                      <a:pPr algn="r" fontAlgn="b"/>
                      <a:r>
                        <a:rPr lang="en-US" sz="1600" u="none" strike="noStrike">
                          <a:solidFill>
                            <a:schemeClr val="tx1"/>
                          </a:solidFill>
                          <a:latin typeface="+mn-lt"/>
                        </a:rPr>
                        <a:t>2</a:t>
                      </a:r>
                      <a:endParaRPr lang="en-US" sz="1600" b="0" i="0" u="none" strike="noStrike">
                        <a:solidFill>
                          <a:schemeClr val="tx1"/>
                        </a:solidFill>
                        <a:latin typeface="+mn-lt"/>
                      </a:endParaRPr>
                    </a:p>
                  </a:txBody>
                  <a:tcPr marL="9525" marR="9525" marT="9525" marB="0" anchor="b"/>
                </a:tc>
                <a:tc>
                  <a:txBody>
                    <a:bodyPr/>
                    <a:lstStyle/>
                    <a:p>
                      <a:pPr algn="r" fontAlgn="b"/>
                      <a:r>
                        <a:rPr lang="en-US" sz="1600" u="none" strike="noStrike">
                          <a:solidFill>
                            <a:schemeClr val="tx1"/>
                          </a:solidFill>
                          <a:latin typeface="+mn-lt"/>
                        </a:rPr>
                        <a:t>57</a:t>
                      </a:r>
                      <a:endParaRPr lang="en-US" sz="1600" b="0" i="0" u="none" strike="noStrike">
                        <a:solidFill>
                          <a:schemeClr val="tx1"/>
                        </a:solidFill>
                        <a:latin typeface="+mn-lt"/>
                      </a:endParaRPr>
                    </a:p>
                  </a:txBody>
                  <a:tcPr marL="9525" marR="9525" marT="9525" marB="0" anchor="b"/>
                </a:tc>
                <a:tc>
                  <a:txBody>
                    <a:bodyPr/>
                    <a:lstStyle/>
                    <a:p>
                      <a:pPr algn="r" fontAlgn="b"/>
                      <a:r>
                        <a:rPr lang="en-US" sz="1600" u="none" strike="noStrike" dirty="0">
                          <a:solidFill>
                            <a:schemeClr val="tx1"/>
                          </a:solidFill>
                          <a:latin typeface="+mn-lt"/>
                        </a:rPr>
                        <a:t>3.5%</a:t>
                      </a:r>
                      <a:endParaRPr lang="en-US" sz="1600" b="0" i="0" u="none" strike="noStrike" dirty="0">
                        <a:solidFill>
                          <a:schemeClr val="tx1"/>
                        </a:solidFill>
                        <a:latin typeface="+mn-lt"/>
                      </a:endParaRPr>
                    </a:p>
                  </a:txBody>
                  <a:tcPr marL="9525" marR="9525" marT="9525" marB="0" anchor="b"/>
                </a:tc>
                <a:tc>
                  <a:txBody>
                    <a:bodyPr/>
                    <a:lstStyle/>
                    <a:p>
                      <a:pPr algn="l" fontAlgn="b"/>
                      <a:endParaRPr lang="en-US" sz="1600" b="0" i="0" u="none" strike="noStrike">
                        <a:solidFill>
                          <a:schemeClr val="tx1"/>
                        </a:solidFill>
                        <a:latin typeface="+mn-lt"/>
                      </a:endParaRPr>
                    </a:p>
                  </a:txBody>
                  <a:tcPr marL="9525" marR="9525" marT="9525" marB="0" anchor="b"/>
                </a:tc>
                <a:tc>
                  <a:txBody>
                    <a:bodyPr/>
                    <a:lstStyle/>
                    <a:p>
                      <a:pPr algn="l" fontAlgn="b"/>
                      <a:r>
                        <a:rPr lang="en-US" sz="1600" u="none" strike="noStrike">
                          <a:solidFill>
                            <a:schemeClr val="tx1"/>
                          </a:solidFill>
                          <a:latin typeface="+mn-lt"/>
                        </a:rPr>
                        <a:t>Saab</a:t>
                      </a:r>
                      <a:endParaRPr lang="en-US" sz="1600" b="0" i="0" u="none" strike="noStrike">
                        <a:solidFill>
                          <a:schemeClr val="tx1"/>
                        </a:solidFill>
                        <a:latin typeface="+mn-lt"/>
                      </a:endParaRPr>
                    </a:p>
                  </a:txBody>
                  <a:tcPr marL="9525" marR="9525" marT="9525" marB="0" anchor="b"/>
                </a:tc>
                <a:tc>
                  <a:txBody>
                    <a:bodyPr/>
                    <a:lstStyle/>
                    <a:p>
                      <a:pPr algn="r" fontAlgn="b"/>
                      <a:r>
                        <a:rPr lang="en-US" sz="1600" u="none" strike="noStrike" dirty="0">
                          <a:solidFill>
                            <a:schemeClr val="tx1"/>
                          </a:solidFill>
                          <a:latin typeface="+mn-lt"/>
                        </a:rPr>
                        <a:t>1</a:t>
                      </a:r>
                      <a:endParaRPr lang="en-US" sz="1600" b="0" i="0" u="none" strike="noStrike" dirty="0">
                        <a:solidFill>
                          <a:schemeClr val="tx1"/>
                        </a:solidFill>
                        <a:latin typeface="+mn-lt"/>
                      </a:endParaRPr>
                    </a:p>
                  </a:txBody>
                  <a:tcPr marL="9525" marR="9525" marT="9525" marB="0" anchor="b"/>
                </a:tc>
                <a:tc>
                  <a:txBody>
                    <a:bodyPr/>
                    <a:lstStyle/>
                    <a:p>
                      <a:pPr algn="r" fontAlgn="b"/>
                      <a:r>
                        <a:rPr lang="en-US" sz="1600" u="none" strike="noStrike">
                          <a:solidFill>
                            <a:schemeClr val="tx1"/>
                          </a:solidFill>
                          <a:latin typeface="+mn-lt"/>
                        </a:rPr>
                        <a:t>2</a:t>
                      </a:r>
                      <a:endParaRPr lang="en-US" sz="1600" b="0" i="0" u="none" strike="noStrike">
                        <a:solidFill>
                          <a:schemeClr val="tx1"/>
                        </a:solidFill>
                        <a:latin typeface="+mn-lt"/>
                      </a:endParaRPr>
                    </a:p>
                  </a:txBody>
                  <a:tcPr marL="9525" marR="9525" marT="9525" marB="0" anchor="b"/>
                </a:tc>
                <a:tc>
                  <a:txBody>
                    <a:bodyPr/>
                    <a:lstStyle/>
                    <a:p>
                      <a:pPr algn="r" fontAlgn="b"/>
                      <a:r>
                        <a:rPr lang="en-US" sz="1600" u="none" strike="noStrike" dirty="0">
                          <a:solidFill>
                            <a:schemeClr val="tx1"/>
                          </a:solidFill>
                          <a:latin typeface="+mn-lt"/>
                        </a:rPr>
                        <a:t>50.0%</a:t>
                      </a:r>
                      <a:endParaRPr lang="en-US" sz="1600" b="0" i="0" u="none" strike="noStrike" dirty="0">
                        <a:solidFill>
                          <a:schemeClr val="tx1"/>
                        </a:solidFill>
                        <a:latin typeface="+mn-lt"/>
                      </a:endParaRPr>
                    </a:p>
                  </a:txBody>
                  <a:tcPr marL="9525" marR="9525" marT="9525" marB="0" anchor="b"/>
                </a:tc>
                <a:extLst>
                  <a:ext uri="{0D108BD9-81ED-4DB2-BD59-A6C34878D82A}">
                    <a16:rowId xmlns="" xmlns:a16="http://schemas.microsoft.com/office/drawing/2014/main" val="1503319161"/>
                  </a:ext>
                </a:extLst>
              </a:tr>
              <a:tr h="258143">
                <a:tc>
                  <a:txBody>
                    <a:bodyPr/>
                    <a:lstStyle/>
                    <a:p>
                      <a:pPr algn="l" fontAlgn="b"/>
                      <a:r>
                        <a:rPr lang="en-US" sz="1600" u="none" strike="noStrike" dirty="0">
                          <a:solidFill>
                            <a:schemeClr val="tx1"/>
                          </a:solidFill>
                          <a:latin typeface="+mn-lt"/>
                        </a:rPr>
                        <a:t>Saturn</a:t>
                      </a:r>
                      <a:endParaRPr lang="en-US" sz="1600" b="0" i="0" u="none" strike="noStrike" dirty="0">
                        <a:solidFill>
                          <a:schemeClr val="tx1"/>
                        </a:solidFill>
                        <a:latin typeface="+mn-lt"/>
                      </a:endParaRPr>
                    </a:p>
                  </a:txBody>
                  <a:tcPr marL="9525" marR="9525" marT="9525" marB="0" anchor="b">
                    <a:solidFill>
                      <a:srgbClr val="FFFF00"/>
                    </a:solidFill>
                  </a:tcPr>
                </a:tc>
                <a:tc>
                  <a:txBody>
                    <a:bodyPr/>
                    <a:lstStyle/>
                    <a:p>
                      <a:pPr algn="r" fontAlgn="b"/>
                      <a:r>
                        <a:rPr lang="en-US" sz="1600" u="none" strike="noStrike" dirty="0">
                          <a:solidFill>
                            <a:schemeClr val="tx1"/>
                          </a:solidFill>
                          <a:latin typeface="+mn-lt"/>
                        </a:rPr>
                        <a:t>2</a:t>
                      </a:r>
                      <a:endParaRPr lang="en-US" sz="1600" b="0" i="0" u="none" strike="noStrike" dirty="0">
                        <a:solidFill>
                          <a:schemeClr val="tx1"/>
                        </a:solidFill>
                        <a:latin typeface="+mn-lt"/>
                      </a:endParaRPr>
                    </a:p>
                  </a:txBody>
                  <a:tcPr marL="9525" marR="9525" marT="9525" marB="0" anchor="b">
                    <a:solidFill>
                      <a:srgbClr val="FFFF00"/>
                    </a:solidFill>
                  </a:tcPr>
                </a:tc>
                <a:tc>
                  <a:txBody>
                    <a:bodyPr/>
                    <a:lstStyle/>
                    <a:p>
                      <a:pPr algn="r" fontAlgn="b"/>
                      <a:r>
                        <a:rPr lang="en-US" sz="1600" u="none" strike="noStrike" dirty="0">
                          <a:solidFill>
                            <a:schemeClr val="tx1"/>
                          </a:solidFill>
                          <a:latin typeface="+mn-lt"/>
                        </a:rPr>
                        <a:t>4</a:t>
                      </a:r>
                      <a:endParaRPr lang="en-US" sz="1600" b="0" i="0" u="none" strike="noStrike" dirty="0">
                        <a:solidFill>
                          <a:schemeClr val="tx1"/>
                        </a:solidFill>
                        <a:latin typeface="+mn-lt"/>
                      </a:endParaRPr>
                    </a:p>
                  </a:txBody>
                  <a:tcPr marL="9525" marR="9525" marT="9525" marB="0" anchor="b">
                    <a:solidFill>
                      <a:srgbClr val="FFFF00"/>
                    </a:solidFill>
                  </a:tcPr>
                </a:tc>
                <a:tc>
                  <a:txBody>
                    <a:bodyPr/>
                    <a:lstStyle/>
                    <a:p>
                      <a:pPr algn="r" fontAlgn="b"/>
                      <a:r>
                        <a:rPr lang="en-US" sz="1600" u="none" strike="noStrike" dirty="0">
                          <a:solidFill>
                            <a:schemeClr val="tx1"/>
                          </a:solidFill>
                          <a:latin typeface="+mn-lt"/>
                        </a:rPr>
                        <a:t>50.0%</a:t>
                      </a:r>
                      <a:endParaRPr lang="en-US" sz="1600" b="0" i="0" u="none" strike="noStrike" dirty="0">
                        <a:solidFill>
                          <a:schemeClr val="tx1"/>
                        </a:solidFill>
                        <a:latin typeface="+mn-lt"/>
                      </a:endParaRPr>
                    </a:p>
                  </a:txBody>
                  <a:tcPr marL="9525" marR="9525" marT="9525" marB="0" anchor="b">
                    <a:solidFill>
                      <a:srgbClr val="FFFF00"/>
                    </a:solidFill>
                  </a:tcPr>
                </a:tc>
                <a:tc>
                  <a:txBody>
                    <a:bodyPr/>
                    <a:lstStyle/>
                    <a:p>
                      <a:pPr algn="l" fontAlgn="b"/>
                      <a:endParaRPr lang="en-US" sz="1600" b="0" i="0" u="none" strike="noStrike" dirty="0">
                        <a:solidFill>
                          <a:schemeClr val="tx1"/>
                        </a:solidFill>
                        <a:latin typeface="+mn-lt"/>
                      </a:endParaRPr>
                    </a:p>
                  </a:txBody>
                  <a:tcPr marL="9525" marR="9525" marT="9525" marB="0" anchor="b"/>
                </a:tc>
                <a:tc>
                  <a:txBody>
                    <a:bodyPr/>
                    <a:lstStyle/>
                    <a:p>
                      <a:pPr algn="l" fontAlgn="b"/>
                      <a:r>
                        <a:rPr lang="en-US" sz="1600" u="none" strike="noStrike">
                          <a:solidFill>
                            <a:schemeClr val="tx1"/>
                          </a:solidFill>
                          <a:latin typeface="+mn-lt"/>
                        </a:rPr>
                        <a:t>Scion</a:t>
                      </a:r>
                      <a:endParaRPr lang="en-US" sz="1600" b="0" i="0" u="none" strike="noStrike">
                        <a:solidFill>
                          <a:schemeClr val="tx1"/>
                        </a:solidFill>
                        <a:latin typeface="+mn-lt"/>
                      </a:endParaRPr>
                    </a:p>
                  </a:txBody>
                  <a:tcPr marL="9525" marR="9525" marT="9525" marB="0" anchor="b"/>
                </a:tc>
                <a:tc>
                  <a:txBody>
                    <a:bodyPr/>
                    <a:lstStyle/>
                    <a:p>
                      <a:pPr algn="r" fontAlgn="b"/>
                      <a:r>
                        <a:rPr lang="en-US" sz="1600" u="none" strike="noStrike" dirty="0">
                          <a:solidFill>
                            <a:schemeClr val="tx1"/>
                          </a:solidFill>
                          <a:latin typeface="+mn-lt"/>
                        </a:rPr>
                        <a:t>1</a:t>
                      </a:r>
                      <a:endParaRPr lang="en-US" sz="1600" b="0" i="0" u="none" strike="noStrike" dirty="0">
                        <a:solidFill>
                          <a:schemeClr val="tx1"/>
                        </a:solidFill>
                        <a:latin typeface="+mn-lt"/>
                      </a:endParaRPr>
                    </a:p>
                  </a:txBody>
                  <a:tcPr marL="9525" marR="9525" marT="9525" marB="0" anchor="b"/>
                </a:tc>
                <a:tc>
                  <a:txBody>
                    <a:bodyPr/>
                    <a:lstStyle/>
                    <a:p>
                      <a:pPr algn="r" fontAlgn="b"/>
                      <a:r>
                        <a:rPr lang="en-US" sz="1600" u="none" strike="noStrike" dirty="0">
                          <a:solidFill>
                            <a:schemeClr val="tx1"/>
                          </a:solidFill>
                          <a:latin typeface="+mn-lt"/>
                        </a:rPr>
                        <a:t>6</a:t>
                      </a:r>
                      <a:endParaRPr lang="en-US" sz="1600" b="0" i="0" u="none" strike="noStrike" dirty="0">
                        <a:solidFill>
                          <a:schemeClr val="tx1"/>
                        </a:solidFill>
                        <a:latin typeface="+mn-lt"/>
                      </a:endParaRPr>
                    </a:p>
                  </a:txBody>
                  <a:tcPr marL="9525" marR="9525" marT="9525" marB="0" anchor="b"/>
                </a:tc>
                <a:tc>
                  <a:txBody>
                    <a:bodyPr/>
                    <a:lstStyle/>
                    <a:p>
                      <a:pPr algn="r" fontAlgn="b"/>
                      <a:r>
                        <a:rPr lang="en-US" sz="1600" u="none" strike="noStrike" dirty="0">
                          <a:solidFill>
                            <a:schemeClr val="tx1"/>
                          </a:solidFill>
                          <a:latin typeface="+mn-lt"/>
                        </a:rPr>
                        <a:t>16.7%</a:t>
                      </a:r>
                      <a:endParaRPr lang="en-US" sz="1600" b="0" i="0" u="none" strike="noStrike" dirty="0">
                        <a:solidFill>
                          <a:schemeClr val="tx1"/>
                        </a:solidFill>
                        <a:latin typeface="+mn-lt"/>
                      </a:endParaRPr>
                    </a:p>
                  </a:txBody>
                  <a:tcPr marL="9525" marR="9525" marT="9525" marB="0" anchor="b"/>
                </a:tc>
                <a:extLst>
                  <a:ext uri="{0D108BD9-81ED-4DB2-BD59-A6C34878D82A}">
                    <a16:rowId xmlns="" xmlns:a16="http://schemas.microsoft.com/office/drawing/2014/main" val="48151889"/>
                  </a:ext>
                </a:extLst>
              </a:tr>
              <a:tr h="258143">
                <a:tc>
                  <a:txBody>
                    <a:bodyPr/>
                    <a:lstStyle/>
                    <a:p>
                      <a:pPr algn="l" fontAlgn="b"/>
                      <a:r>
                        <a:rPr lang="en-US" sz="1600" u="none" strike="noStrike">
                          <a:solidFill>
                            <a:schemeClr val="tx1"/>
                          </a:solidFill>
                          <a:latin typeface="+mn-lt"/>
                        </a:rPr>
                        <a:t>Acura</a:t>
                      </a:r>
                      <a:endParaRPr lang="en-US" sz="1600" b="0" i="0" u="none" strike="noStrike">
                        <a:solidFill>
                          <a:schemeClr val="tx1"/>
                        </a:solidFill>
                        <a:latin typeface="+mn-lt"/>
                      </a:endParaRPr>
                    </a:p>
                  </a:txBody>
                  <a:tcPr marL="9525" marR="9525" marT="9525" marB="0" anchor="b"/>
                </a:tc>
                <a:tc>
                  <a:txBody>
                    <a:bodyPr/>
                    <a:lstStyle/>
                    <a:p>
                      <a:pPr algn="r" fontAlgn="b"/>
                      <a:r>
                        <a:rPr lang="en-US" sz="1600" u="none" strike="noStrike">
                          <a:solidFill>
                            <a:schemeClr val="tx1"/>
                          </a:solidFill>
                          <a:latin typeface="+mn-lt"/>
                        </a:rPr>
                        <a:t>1</a:t>
                      </a:r>
                      <a:endParaRPr lang="en-US" sz="1600" b="0" i="0" u="none" strike="noStrike">
                        <a:solidFill>
                          <a:schemeClr val="tx1"/>
                        </a:solidFill>
                        <a:latin typeface="+mn-lt"/>
                      </a:endParaRPr>
                    </a:p>
                  </a:txBody>
                  <a:tcPr marL="9525" marR="9525" marT="9525" marB="0" anchor="b"/>
                </a:tc>
                <a:tc>
                  <a:txBody>
                    <a:bodyPr/>
                    <a:lstStyle/>
                    <a:p>
                      <a:pPr algn="r" fontAlgn="b"/>
                      <a:r>
                        <a:rPr lang="en-US" sz="1600" u="none" strike="noStrike">
                          <a:solidFill>
                            <a:schemeClr val="tx1"/>
                          </a:solidFill>
                          <a:latin typeface="+mn-lt"/>
                        </a:rPr>
                        <a:t>2</a:t>
                      </a:r>
                      <a:endParaRPr lang="en-US" sz="1600" b="0" i="0" u="none" strike="noStrike">
                        <a:solidFill>
                          <a:schemeClr val="tx1"/>
                        </a:solidFill>
                        <a:latin typeface="+mn-lt"/>
                      </a:endParaRPr>
                    </a:p>
                  </a:txBody>
                  <a:tcPr marL="9525" marR="9525" marT="9525" marB="0" anchor="b"/>
                </a:tc>
                <a:tc>
                  <a:txBody>
                    <a:bodyPr/>
                    <a:lstStyle/>
                    <a:p>
                      <a:pPr algn="r" fontAlgn="b"/>
                      <a:r>
                        <a:rPr lang="en-US" sz="1600" u="none" strike="noStrike" dirty="0">
                          <a:solidFill>
                            <a:schemeClr val="tx1"/>
                          </a:solidFill>
                          <a:latin typeface="+mn-lt"/>
                        </a:rPr>
                        <a:t>50.0%</a:t>
                      </a:r>
                      <a:endParaRPr lang="en-US" sz="1600" b="0" i="0" u="none" strike="noStrike" dirty="0">
                        <a:solidFill>
                          <a:schemeClr val="tx1"/>
                        </a:solidFill>
                        <a:latin typeface="+mn-lt"/>
                      </a:endParaRPr>
                    </a:p>
                  </a:txBody>
                  <a:tcPr marL="9525" marR="9525" marT="9525" marB="0" anchor="b"/>
                </a:tc>
                <a:tc>
                  <a:txBody>
                    <a:bodyPr/>
                    <a:lstStyle/>
                    <a:p>
                      <a:pPr algn="l" fontAlgn="b"/>
                      <a:endParaRPr lang="en-US" sz="1600" b="0" i="0" u="none" strike="noStrike">
                        <a:solidFill>
                          <a:schemeClr val="tx1"/>
                        </a:solidFill>
                        <a:latin typeface="+mn-lt"/>
                      </a:endParaRPr>
                    </a:p>
                  </a:txBody>
                  <a:tcPr marL="9525" marR="9525" marT="9525" marB="0" anchor="b"/>
                </a:tc>
                <a:tc>
                  <a:txBody>
                    <a:bodyPr/>
                    <a:lstStyle/>
                    <a:p>
                      <a:pPr algn="l" fontAlgn="b"/>
                      <a:r>
                        <a:rPr lang="en-US" sz="1600" u="none" strike="noStrike">
                          <a:solidFill>
                            <a:schemeClr val="tx1"/>
                          </a:solidFill>
                          <a:latin typeface="+mn-lt"/>
                        </a:rPr>
                        <a:t>Subaru</a:t>
                      </a:r>
                      <a:endParaRPr lang="en-US" sz="1600" b="0" i="0" u="none" strike="noStrike">
                        <a:solidFill>
                          <a:schemeClr val="tx1"/>
                        </a:solidFill>
                        <a:latin typeface="+mn-lt"/>
                      </a:endParaRPr>
                    </a:p>
                  </a:txBody>
                  <a:tcPr marL="9525" marR="9525" marT="9525" marB="0" anchor="b"/>
                </a:tc>
                <a:tc>
                  <a:txBody>
                    <a:bodyPr/>
                    <a:lstStyle/>
                    <a:p>
                      <a:pPr algn="r" fontAlgn="b"/>
                      <a:r>
                        <a:rPr lang="en-US" sz="1600" u="none" strike="noStrike">
                          <a:solidFill>
                            <a:schemeClr val="tx1"/>
                          </a:solidFill>
                          <a:latin typeface="+mn-lt"/>
                        </a:rPr>
                        <a:t>1</a:t>
                      </a:r>
                      <a:endParaRPr lang="en-US" sz="1600" b="0" i="0" u="none" strike="noStrike">
                        <a:solidFill>
                          <a:schemeClr val="tx1"/>
                        </a:solidFill>
                        <a:latin typeface="+mn-lt"/>
                      </a:endParaRPr>
                    </a:p>
                  </a:txBody>
                  <a:tcPr marL="9525" marR="9525" marT="9525" marB="0" anchor="b"/>
                </a:tc>
                <a:tc>
                  <a:txBody>
                    <a:bodyPr/>
                    <a:lstStyle/>
                    <a:p>
                      <a:pPr algn="r" fontAlgn="b"/>
                      <a:r>
                        <a:rPr lang="en-US" sz="1600" u="none" strike="noStrike" dirty="0">
                          <a:solidFill>
                            <a:schemeClr val="tx1"/>
                          </a:solidFill>
                          <a:latin typeface="+mn-lt"/>
                        </a:rPr>
                        <a:t>5</a:t>
                      </a:r>
                      <a:endParaRPr lang="en-US" sz="1600" b="0" i="0" u="none" strike="noStrike" dirty="0">
                        <a:solidFill>
                          <a:schemeClr val="tx1"/>
                        </a:solidFill>
                        <a:latin typeface="+mn-lt"/>
                      </a:endParaRPr>
                    </a:p>
                  </a:txBody>
                  <a:tcPr marL="9525" marR="9525" marT="9525" marB="0" anchor="b"/>
                </a:tc>
                <a:tc>
                  <a:txBody>
                    <a:bodyPr/>
                    <a:lstStyle/>
                    <a:p>
                      <a:pPr algn="r" fontAlgn="b"/>
                      <a:r>
                        <a:rPr lang="en-US" sz="1600" u="none" strike="noStrike" dirty="0">
                          <a:solidFill>
                            <a:schemeClr val="tx1"/>
                          </a:solidFill>
                          <a:latin typeface="+mn-lt"/>
                        </a:rPr>
                        <a:t>20.0%</a:t>
                      </a:r>
                      <a:endParaRPr lang="en-US" sz="1600" b="0" i="0" u="none" strike="noStrike" dirty="0">
                        <a:solidFill>
                          <a:schemeClr val="tx1"/>
                        </a:solidFill>
                        <a:latin typeface="+mn-lt"/>
                      </a:endParaRPr>
                    </a:p>
                  </a:txBody>
                  <a:tcPr marL="9525" marR="9525" marT="9525" marB="0" anchor="b"/>
                </a:tc>
                <a:extLst>
                  <a:ext uri="{0D108BD9-81ED-4DB2-BD59-A6C34878D82A}">
                    <a16:rowId xmlns="" xmlns:a16="http://schemas.microsoft.com/office/drawing/2014/main" val="3741561109"/>
                  </a:ext>
                </a:extLst>
              </a:tr>
              <a:tr h="258143">
                <a:tc>
                  <a:txBody>
                    <a:bodyPr/>
                    <a:lstStyle/>
                    <a:p>
                      <a:pPr algn="l" fontAlgn="b"/>
                      <a:r>
                        <a:rPr lang="en-US" sz="1600" u="none" strike="noStrike">
                          <a:solidFill>
                            <a:schemeClr val="tx1"/>
                          </a:solidFill>
                          <a:latin typeface="+mn-lt"/>
                        </a:rPr>
                        <a:t>BMW</a:t>
                      </a:r>
                      <a:endParaRPr lang="en-US" sz="1600" b="0" i="0" u="none" strike="noStrike">
                        <a:solidFill>
                          <a:schemeClr val="tx1"/>
                        </a:solidFill>
                        <a:latin typeface="+mn-lt"/>
                      </a:endParaRPr>
                    </a:p>
                  </a:txBody>
                  <a:tcPr marL="9525" marR="9525" marT="9525" marB="0" anchor="b"/>
                </a:tc>
                <a:tc>
                  <a:txBody>
                    <a:bodyPr/>
                    <a:lstStyle/>
                    <a:p>
                      <a:pPr algn="r" fontAlgn="b"/>
                      <a:r>
                        <a:rPr lang="en-US" sz="1600" u="none" strike="noStrike">
                          <a:solidFill>
                            <a:schemeClr val="tx1"/>
                          </a:solidFill>
                          <a:latin typeface="+mn-lt"/>
                        </a:rPr>
                        <a:t>1</a:t>
                      </a:r>
                      <a:endParaRPr lang="en-US" sz="1600" b="0" i="0" u="none" strike="noStrike">
                        <a:solidFill>
                          <a:schemeClr val="tx1"/>
                        </a:solidFill>
                        <a:latin typeface="+mn-lt"/>
                      </a:endParaRPr>
                    </a:p>
                  </a:txBody>
                  <a:tcPr marL="9525" marR="9525" marT="9525" marB="0" anchor="b"/>
                </a:tc>
                <a:tc>
                  <a:txBody>
                    <a:bodyPr/>
                    <a:lstStyle/>
                    <a:p>
                      <a:pPr algn="r" fontAlgn="b"/>
                      <a:r>
                        <a:rPr lang="en-US" sz="1600" u="none" strike="noStrike">
                          <a:solidFill>
                            <a:schemeClr val="tx1"/>
                          </a:solidFill>
                          <a:latin typeface="+mn-lt"/>
                        </a:rPr>
                        <a:t>4</a:t>
                      </a:r>
                      <a:endParaRPr lang="en-US" sz="1600" b="0" i="0" u="none" strike="noStrike">
                        <a:solidFill>
                          <a:schemeClr val="tx1"/>
                        </a:solidFill>
                        <a:latin typeface="+mn-lt"/>
                      </a:endParaRPr>
                    </a:p>
                  </a:txBody>
                  <a:tcPr marL="9525" marR="9525" marT="9525" marB="0" anchor="b"/>
                </a:tc>
                <a:tc>
                  <a:txBody>
                    <a:bodyPr/>
                    <a:lstStyle/>
                    <a:p>
                      <a:pPr algn="r" fontAlgn="b"/>
                      <a:r>
                        <a:rPr lang="en-US" sz="1600" u="none" strike="noStrike" dirty="0">
                          <a:solidFill>
                            <a:schemeClr val="tx1"/>
                          </a:solidFill>
                          <a:latin typeface="+mn-lt"/>
                        </a:rPr>
                        <a:t>25.0%</a:t>
                      </a:r>
                      <a:endParaRPr lang="en-US" sz="1600" b="0" i="0" u="none" strike="noStrike" dirty="0">
                        <a:solidFill>
                          <a:schemeClr val="tx1"/>
                        </a:solidFill>
                        <a:latin typeface="+mn-lt"/>
                      </a:endParaRPr>
                    </a:p>
                  </a:txBody>
                  <a:tcPr marL="9525" marR="9525" marT="9525" marB="0" anchor="b"/>
                </a:tc>
                <a:tc>
                  <a:txBody>
                    <a:bodyPr/>
                    <a:lstStyle/>
                    <a:p>
                      <a:pPr algn="l" fontAlgn="b"/>
                      <a:endParaRPr lang="en-US" sz="1600" b="0" i="0" u="none" strike="noStrike">
                        <a:solidFill>
                          <a:schemeClr val="tx1"/>
                        </a:solidFill>
                        <a:latin typeface="+mn-lt"/>
                      </a:endParaRPr>
                    </a:p>
                  </a:txBody>
                  <a:tcPr marL="9525" marR="9525" marT="9525" marB="0" anchor="b"/>
                </a:tc>
                <a:tc>
                  <a:txBody>
                    <a:bodyPr/>
                    <a:lstStyle/>
                    <a:p>
                      <a:pPr algn="l" fontAlgn="b"/>
                      <a:r>
                        <a:rPr lang="en-US" sz="1600" u="none" strike="noStrike">
                          <a:solidFill>
                            <a:schemeClr val="tx1"/>
                          </a:solidFill>
                          <a:latin typeface="+mn-lt"/>
                        </a:rPr>
                        <a:t>Suzuki</a:t>
                      </a:r>
                      <a:endParaRPr lang="en-US" sz="1600" b="0" i="0" u="none" strike="noStrike">
                        <a:solidFill>
                          <a:schemeClr val="tx1"/>
                        </a:solidFill>
                        <a:latin typeface="+mn-lt"/>
                      </a:endParaRPr>
                    </a:p>
                  </a:txBody>
                  <a:tcPr marL="9525" marR="9525" marT="9525" marB="0" anchor="b"/>
                </a:tc>
                <a:tc>
                  <a:txBody>
                    <a:bodyPr/>
                    <a:lstStyle/>
                    <a:p>
                      <a:pPr algn="r" fontAlgn="b"/>
                      <a:r>
                        <a:rPr lang="en-US" sz="1600" u="none" strike="noStrike">
                          <a:solidFill>
                            <a:schemeClr val="tx1"/>
                          </a:solidFill>
                          <a:latin typeface="+mn-lt"/>
                        </a:rPr>
                        <a:t>1</a:t>
                      </a:r>
                      <a:endParaRPr lang="en-US" sz="1600" b="0" i="0" u="none" strike="noStrike">
                        <a:solidFill>
                          <a:schemeClr val="tx1"/>
                        </a:solidFill>
                        <a:latin typeface="+mn-lt"/>
                      </a:endParaRPr>
                    </a:p>
                  </a:txBody>
                  <a:tcPr marL="9525" marR="9525" marT="9525" marB="0" anchor="b"/>
                </a:tc>
                <a:tc>
                  <a:txBody>
                    <a:bodyPr/>
                    <a:lstStyle/>
                    <a:p>
                      <a:pPr algn="r" fontAlgn="b"/>
                      <a:r>
                        <a:rPr lang="en-US" sz="1600" u="none" strike="noStrike" dirty="0">
                          <a:solidFill>
                            <a:schemeClr val="tx1"/>
                          </a:solidFill>
                          <a:latin typeface="+mn-lt"/>
                        </a:rPr>
                        <a:t>6</a:t>
                      </a:r>
                      <a:endParaRPr lang="en-US" sz="1600" b="0" i="0" u="none" strike="noStrike" dirty="0">
                        <a:solidFill>
                          <a:schemeClr val="tx1"/>
                        </a:solidFill>
                        <a:latin typeface="+mn-lt"/>
                      </a:endParaRPr>
                    </a:p>
                  </a:txBody>
                  <a:tcPr marL="9525" marR="9525" marT="9525" marB="0" anchor="b"/>
                </a:tc>
                <a:tc>
                  <a:txBody>
                    <a:bodyPr/>
                    <a:lstStyle/>
                    <a:p>
                      <a:pPr algn="r" fontAlgn="b"/>
                      <a:r>
                        <a:rPr lang="en-US" sz="1600" u="none" strike="noStrike" dirty="0">
                          <a:solidFill>
                            <a:schemeClr val="tx1"/>
                          </a:solidFill>
                          <a:latin typeface="+mn-lt"/>
                        </a:rPr>
                        <a:t>16.7%</a:t>
                      </a:r>
                      <a:endParaRPr lang="en-US" sz="1600" b="0" i="0" u="none" strike="noStrike" dirty="0">
                        <a:solidFill>
                          <a:schemeClr val="tx1"/>
                        </a:solidFill>
                        <a:latin typeface="+mn-lt"/>
                      </a:endParaRPr>
                    </a:p>
                  </a:txBody>
                  <a:tcPr marL="9525" marR="9525" marT="9525" marB="0" anchor="b"/>
                </a:tc>
                <a:extLst>
                  <a:ext uri="{0D108BD9-81ED-4DB2-BD59-A6C34878D82A}">
                    <a16:rowId xmlns="" xmlns:a16="http://schemas.microsoft.com/office/drawing/2014/main" val="196429341"/>
                  </a:ext>
                </a:extLst>
              </a:tr>
              <a:tr h="258143">
                <a:tc>
                  <a:txBody>
                    <a:bodyPr/>
                    <a:lstStyle/>
                    <a:p>
                      <a:pPr algn="l" fontAlgn="b"/>
                      <a:r>
                        <a:rPr lang="en-US" sz="1600" u="none" strike="noStrike">
                          <a:solidFill>
                            <a:schemeClr val="tx1"/>
                          </a:solidFill>
                          <a:latin typeface="+mn-lt"/>
                        </a:rPr>
                        <a:t>Honda</a:t>
                      </a:r>
                      <a:endParaRPr lang="en-US" sz="1600" b="0" i="0" u="none" strike="noStrike">
                        <a:solidFill>
                          <a:schemeClr val="tx1"/>
                        </a:solidFill>
                        <a:latin typeface="+mn-lt"/>
                      </a:endParaRPr>
                    </a:p>
                  </a:txBody>
                  <a:tcPr marL="9525" marR="9525" marT="9525" marB="0" anchor="b"/>
                </a:tc>
                <a:tc>
                  <a:txBody>
                    <a:bodyPr/>
                    <a:lstStyle/>
                    <a:p>
                      <a:pPr algn="r" fontAlgn="b"/>
                      <a:r>
                        <a:rPr lang="en-US" sz="1600" u="none" strike="noStrike">
                          <a:solidFill>
                            <a:schemeClr val="tx1"/>
                          </a:solidFill>
                          <a:latin typeface="+mn-lt"/>
                        </a:rPr>
                        <a:t>1</a:t>
                      </a:r>
                      <a:endParaRPr lang="en-US" sz="1600" b="0" i="0" u="none" strike="noStrike">
                        <a:solidFill>
                          <a:schemeClr val="tx1"/>
                        </a:solidFill>
                        <a:latin typeface="+mn-lt"/>
                      </a:endParaRPr>
                    </a:p>
                  </a:txBody>
                  <a:tcPr marL="9525" marR="9525" marT="9525" marB="0" anchor="b"/>
                </a:tc>
                <a:tc>
                  <a:txBody>
                    <a:bodyPr/>
                    <a:lstStyle/>
                    <a:p>
                      <a:pPr algn="r" fontAlgn="b"/>
                      <a:r>
                        <a:rPr lang="en-US" sz="1600" u="none" strike="noStrike">
                          <a:solidFill>
                            <a:schemeClr val="tx1"/>
                          </a:solidFill>
                          <a:latin typeface="+mn-lt"/>
                        </a:rPr>
                        <a:t>9</a:t>
                      </a:r>
                      <a:endParaRPr lang="en-US" sz="1600" b="0" i="0" u="none" strike="noStrike">
                        <a:solidFill>
                          <a:schemeClr val="tx1"/>
                        </a:solidFill>
                        <a:latin typeface="+mn-lt"/>
                      </a:endParaRPr>
                    </a:p>
                  </a:txBody>
                  <a:tcPr marL="9525" marR="9525" marT="9525" marB="0" anchor="b"/>
                </a:tc>
                <a:tc>
                  <a:txBody>
                    <a:bodyPr/>
                    <a:lstStyle/>
                    <a:p>
                      <a:pPr algn="r" fontAlgn="b"/>
                      <a:r>
                        <a:rPr lang="en-US" sz="1600" u="none" strike="noStrike" dirty="0">
                          <a:solidFill>
                            <a:schemeClr val="tx1"/>
                          </a:solidFill>
                          <a:latin typeface="+mn-lt"/>
                        </a:rPr>
                        <a:t>11.1%</a:t>
                      </a:r>
                      <a:endParaRPr lang="en-US" sz="1600" b="0" i="0" u="none" strike="noStrike" dirty="0">
                        <a:solidFill>
                          <a:schemeClr val="tx1"/>
                        </a:solidFill>
                        <a:latin typeface="+mn-lt"/>
                      </a:endParaRPr>
                    </a:p>
                  </a:txBody>
                  <a:tcPr marL="9525" marR="9525" marT="9525" marB="0" anchor="b"/>
                </a:tc>
                <a:tc>
                  <a:txBody>
                    <a:bodyPr/>
                    <a:lstStyle/>
                    <a:p>
                      <a:pPr algn="l" fontAlgn="b"/>
                      <a:endParaRPr lang="en-US" sz="1600" b="0" i="0" u="none" strike="noStrike">
                        <a:solidFill>
                          <a:schemeClr val="tx1"/>
                        </a:solidFill>
                        <a:latin typeface="+mn-lt"/>
                      </a:endParaRPr>
                    </a:p>
                  </a:txBody>
                  <a:tcPr marL="9525" marR="9525" marT="9525" marB="0" anchor="b"/>
                </a:tc>
                <a:tc>
                  <a:txBody>
                    <a:bodyPr/>
                    <a:lstStyle/>
                    <a:p>
                      <a:pPr algn="l" fontAlgn="b"/>
                      <a:r>
                        <a:rPr lang="en-US" sz="1600" u="none" strike="noStrike">
                          <a:solidFill>
                            <a:schemeClr val="tx1"/>
                          </a:solidFill>
                          <a:latin typeface="+mn-lt"/>
                        </a:rPr>
                        <a:t>Toyota</a:t>
                      </a:r>
                      <a:endParaRPr lang="en-US" sz="1600" b="0" i="0" u="none" strike="noStrike">
                        <a:solidFill>
                          <a:schemeClr val="tx1"/>
                        </a:solidFill>
                        <a:latin typeface="+mn-lt"/>
                      </a:endParaRPr>
                    </a:p>
                  </a:txBody>
                  <a:tcPr marL="9525" marR="9525" marT="9525" marB="0" anchor="b"/>
                </a:tc>
                <a:tc>
                  <a:txBody>
                    <a:bodyPr/>
                    <a:lstStyle/>
                    <a:p>
                      <a:pPr algn="r" fontAlgn="b"/>
                      <a:r>
                        <a:rPr lang="en-US" sz="1600" u="none" strike="noStrike">
                          <a:solidFill>
                            <a:schemeClr val="tx1"/>
                          </a:solidFill>
                          <a:latin typeface="+mn-lt"/>
                        </a:rPr>
                        <a:t>1</a:t>
                      </a:r>
                      <a:endParaRPr lang="en-US" sz="1600" b="0" i="0" u="none" strike="noStrike">
                        <a:solidFill>
                          <a:schemeClr val="tx1"/>
                        </a:solidFill>
                        <a:latin typeface="+mn-lt"/>
                      </a:endParaRPr>
                    </a:p>
                  </a:txBody>
                  <a:tcPr marL="9525" marR="9525" marT="9525" marB="0" anchor="b"/>
                </a:tc>
                <a:tc>
                  <a:txBody>
                    <a:bodyPr/>
                    <a:lstStyle/>
                    <a:p>
                      <a:pPr algn="r" fontAlgn="b"/>
                      <a:r>
                        <a:rPr lang="en-US" sz="1600" u="none" strike="noStrike" dirty="0">
                          <a:solidFill>
                            <a:schemeClr val="tx1"/>
                          </a:solidFill>
                          <a:latin typeface="+mn-lt"/>
                        </a:rPr>
                        <a:t>15</a:t>
                      </a:r>
                      <a:endParaRPr lang="en-US" sz="1600" b="0" i="0" u="none" strike="noStrike" dirty="0">
                        <a:solidFill>
                          <a:schemeClr val="tx1"/>
                        </a:solidFill>
                        <a:latin typeface="+mn-lt"/>
                      </a:endParaRPr>
                    </a:p>
                  </a:txBody>
                  <a:tcPr marL="9525" marR="9525" marT="9525" marB="0" anchor="b"/>
                </a:tc>
                <a:tc>
                  <a:txBody>
                    <a:bodyPr/>
                    <a:lstStyle/>
                    <a:p>
                      <a:pPr algn="r" fontAlgn="b"/>
                      <a:r>
                        <a:rPr lang="en-US" sz="1600" u="none" strike="noStrike" dirty="0">
                          <a:solidFill>
                            <a:schemeClr val="tx1"/>
                          </a:solidFill>
                          <a:latin typeface="+mn-lt"/>
                        </a:rPr>
                        <a:t>6.7%</a:t>
                      </a:r>
                      <a:endParaRPr lang="en-US" sz="1600" b="0" i="0" u="none" strike="noStrike" dirty="0">
                        <a:solidFill>
                          <a:schemeClr val="tx1"/>
                        </a:solidFill>
                        <a:latin typeface="+mn-lt"/>
                      </a:endParaRPr>
                    </a:p>
                  </a:txBody>
                  <a:tcPr marL="9525" marR="9525" marT="9525" marB="0" anchor="b"/>
                </a:tc>
                <a:extLst>
                  <a:ext uri="{0D108BD9-81ED-4DB2-BD59-A6C34878D82A}">
                    <a16:rowId xmlns="" xmlns:a16="http://schemas.microsoft.com/office/drawing/2014/main" val="1246362122"/>
                  </a:ext>
                </a:extLst>
              </a:tr>
              <a:tr h="258143">
                <a:tc>
                  <a:txBody>
                    <a:bodyPr/>
                    <a:lstStyle/>
                    <a:p>
                      <a:pPr algn="l" fontAlgn="b"/>
                      <a:r>
                        <a:rPr lang="en-US" sz="1600" u="none" strike="noStrike">
                          <a:solidFill>
                            <a:schemeClr val="tx1"/>
                          </a:solidFill>
                          <a:latin typeface="+mn-lt"/>
                        </a:rPr>
                        <a:t>Hyundai</a:t>
                      </a:r>
                      <a:endParaRPr lang="en-US" sz="1600" b="0" i="0" u="none" strike="noStrike">
                        <a:solidFill>
                          <a:schemeClr val="tx1"/>
                        </a:solidFill>
                        <a:latin typeface="+mn-lt"/>
                      </a:endParaRPr>
                    </a:p>
                  </a:txBody>
                  <a:tcPr marL="9525" marR="9525" marT="9525" marB="0" anchor="b"/>
                </a:tc>
                <a:tc>
                  <a:txBody>
                    <a:bodyPr/>
                    <a:lstStyle/>
                    <a:p>
                      <a:pPr algn="r" fontAlgn="b"/>
                      <a:r>
                        <a:rPr lang="en-US" sz="1600" u="none" strike="noStrike">
                          <a:solidFill>
                            <a:schemeClr val="tx1"/>
                          </a:solidFill>
                          <a:latin typeface="+mn-lt"/>
                        </a:rPr>
                        <a:t>1</a:t>
                      </a:r>
                      <a:endParaRPr lang="en-US" sz="1600" b="0" i="0" u="none" strike="noStrike">
                        <a:solidFill>
                          <a:schemeClr val="tx1"/>
                        </a:solidFill>
                        <a:latin typeface="+mn-lt"/>
                      </a:endParaRPr>
                    </a:p>
                  </a:txBody>
                  <a:tcPr marL="9525" marR="9525" marT="9525" marB="0" anchor="b"/>
                </a:tc>
                <a:tc>
                  <a:txBody>
                    <a:bodyPr/>
                    <a:lstStyle/>
                    <a:p>
                      <a:pPr algn="r" fontAlgn="b"/>
                      <a:r>
                        <a:rPr lang="en-US" sz="1600" u="none" strike="noStrike">
                          <a:solidFill>
                            <a:schemeClr val="tx1"/>
                          </a:solidFill>
                          <a:latin typeface="+mn-lt"/>
                        </a:rPr>
                        <a:t>6</a:t>
                      </a:r>
                      <a:endParaRPr lang="en-US" sz="1600" b="0" i="0" u="none" strike="noStrike">
                        <a:solidFill>
                          <a:schemeClr val="tx1"/>
                        </a:solidFill>
                        <a:latin typeface="+mn-lt"/>
                      </a:endParaRPr>
                    </a:p>
                  </a:txBody>
                  <a:tcPr marL="9525" marR="9525" marT="9525" marB="0" anchor="b"/>
                </a:tc>
                <a:tc>
                  <a:txBody>
                    <a:bodyPr/>
                    <a:lstStyle/>
                    <a:p>
                      <a:pPr algn="r" fontAlgn="b"/>
                      <a:r>
                        <a:rPr lang="en-US" sz="1600" u="none" strike="noStrike" dirty="0">
                          <a:solidFill>
                            <a:schemeClr val="tx1"/>
                          </a:solidFill>
                          <a:latin typeface="+mn-lt"/>
                        </a:rPr>
                        <a:t>16.7%</a:t>
                      </a:r>
                      <a:endParaRPr lang="en-US" sz="1600" b="0" i="0" u="none" strike="noStrike" dirty="0">
                        <a:solidFill>
                          <a:schemeClr val="tx1"/>
                        </a:solidFill>
                        <a:latin typeface="+mn-lt"/>
                      </a:endParaRPr>
                    </a:p>
                  </a:txBody>
                  <a:tcPr marL="9525" marR="9525" marT="9525" marB="0" anchor="b"/>
                </a:tc>
                <a:tc>
                  <a:txBody>
                    <a:bodyPr/>
                    <a:lstStyle/>
                    <a:p>
                      <a:pPr algn="l" fontAlgn="b"/>
                      <a:endParaRPr lang="en-US" sz="1600" b="0" i="0" u="none" strike="noStrike">
                        <a:solidFill>
                          <a:schemeClr val="tx1"/>
                        </a:solidFill>
                        <a:latin typeface="+mn-lt"/>
                      </a:endParaRPr>
                    </a:p>
                  </a:txBody>
                  <a:tcPr marL="9525" marR="9525" marT="9525" marB="0" anchor="b"/>
                </a:tc>
                <a:tc>
                  <a:txBody>
                    <a:bodyPr/>
                    <a:lstStyle/>
                    <a:p>
                      <a:pPr algn="l" fontAlgn="b"/>
                      <a:r>
                        <a:rPr lang="en-US" sz="1600" u="none" strike="noStrike">
                          <a:solidFill>
                            <a:schemeClr val="tx1"/>
                          </a:solidFill>
                          <a:latin typeface="+mn-lt"/>
                        </a:rPr>
                        <a:t>Volkswagen</a:t>
                      </a:r>
                      <a:endParaRPr lang="en-US" sz="1600" b="0" i="0" u="none" strike="noStrike">
                        <a:solidFill>
                          <a:schemeClr val="tx1"/>
                        </a:solidFill>
                        <a:latin typeface="+mn-lt"/>
                      </a:endParaRPr>
                    </a:p>
                  </a:txBody>
                  <a:tcPr marL="9525" marR="9525" marT="9525" marB="0" anchor="b"/>
                </a:tc>
                <a:tc>
                  <a:txBody>
                    <a:bodyPr/>
                    <a:lstStyle/>
                    <a:p>
                      <a:pPr algn="r" fontAlgn="b"/>
                      <a:r>
                        <a:rPr lang="en-US" sz="1600" u="none" strike="noStrike">
                          <a:solidFill>
                            <a:schemeClr val="tx1"/>
                          </a:solidFill>
                          <a:latin typeface="+mn-lt"/>
                        </a:rPr>
                        <a:t>1</a:t>
                      </a:r>
                      <a:endParaRPr lang="en-US" sz="1600" b="0" i="0" u="none" strike="noStrike">
                        <a:solidFill>
                          <a:schemeClr val="tx1"/>
                        </a:solidFill>
                        <a:latin typeface="+mn-lt"/>
                      </a:endParaRPr>
                    </a:p>
                  </a:txBody>
                  <a:tcPr marL="9525" marR="9525" marT="9525" marB="0" anchor="b"/>
                </a:tc>
                <a:tc>
                  <a:txBody>
                    <a:bodyPr/>
                    <a:lstStyle/>
                    <a:p>
                      <a:pPr algn="r" fontAlgn="b"/>
                      <a:r>
                        <a:rPr lang="en-US" sz="1600" u="none" strike="noStrike" dirty="0">
                          <a:solidFill>
                            <a:schemeClr val="tx1"/>
                          </a:solidFill>
                          <a:latin typeface="+mn-lt"/>
                        </a:rPr>
                        <a:t>4</a:t>
                      </a:r>
                      <a:endParaRPr lang="en-US" sz="1600" b="0" i="0" u="none" strike="noStrike" dirty="0">
                        <a:solidFill>
                          <a:schemeClr val="tx1"/>
                        </a:solidFill>
                        <a:latin typeface="+mn-lt"/>
                      </a:endParaRPr>
                    </a:p>
                  </a:txBody>
                  <a:tcPr marL="9525" marR="9525" marT="9525" marB="0" anchor="b"/>
                </a:tc>
                <a:tc>
                  <a:txBody>
                    <a:bodyPr/>
                    <a:lstStyle/>
                    <a:p>
                      <a:pPr algn="r" fontAlgn="b"/>
                      <a:r>
                        <a:rPr lang="en-US" sz="1600" u="none" strike="noStrike" dirty="0">
                          <a:solidFill>
                            <a:schemeClr val="tx1"/>
                          </a:solidFill>
                          <a:latin typeface="+mn-lt"/>
                        </a:rPr>
                        <a:t>25.0%</a:t>
                      </a:r>
                      <a:endParaRPr lang="en-US" sz="1600" b="0" i="0" u="none" strike="noStrike" dirty="0">
                        <a:solidFill>
                          <a:schemeClr val="tx1"/>
                        </a:solidFill>
                        <a:latin typeface="+mn-lt"/>
                      </a:endParaRPr>
                    </a:p>
                  </a:txBody>
                  <a:tcPr marL="9525" marR="9525" marT="9525" marB="0" anchor="b"/>
                </a:tc>
                <a:extLst>
                  <a:ext uri="{0D108BD9-81ED-4DB2-BD59-A6C34878D82A}">
                    <a16:rowId xmlns="" xmlns:a16="http://schemas.microsoft.com/office/drawing/2014/main" val="4230459962"/>
                  </a:ext>
                </a:extLst>
              </a:tr>
              <a:tr h="258143">
                <a:tc>
                  <a:txBody>
                    <a:bodyPr/>
                    <a:lstStyle/>
                    <a:p>
                      <a:pPr algn="l" fontAlgn="b"/>
                      <a:r>
                        <a:rPr lang="en-US" sz="1600" u="none" strike="noStrike">
                          <a:solidFill>
                            <a:schemeClr val="tx1"/>
                          </a:solidFill>
                          <a:latin typeface="+mn-lt"/>
                        </a:rPr>
                        <a:t>Infiniti</a:t>
                      </a:r>
                      <a:endParaRPr lang="en-US" sz="1600" b="0" i="0" u="none" strike="noStrike">
                        <a:solidFill>
                          <a:schemeClr val="tx1"/>
                        </a:solidFill>
                        <a:latin typeface="+mn-lt"/>
                      </a:endParaRPr>
                    </a:p>
                  </a:txBody>
                  <a:tcPr marL="9525" marR="9525" marT="9525" marB="0" anchor="b"/>
                </a:tc>
                <a:tc>
                  <a:txBody>
                    <a:bodyPr/>
                    <a:lstStyle/>
                    <a:p>
                      <a:pPr algn="r" fontAlgn="b"/>
                      <a:r>
                        <a:rPr lang="en-US" sz="1600" u="none" strike="noStrike">
                          <a:solidFill>
                            <a:schemeClr val="tx1"/>
                          </a:solidFill>
                          <a:latin typeface="+mn-lt"/>
                        </a:rPr>
                        <a:t>1</a:t>
                      </a:r>
                      <a:endParaRPr lang="en-US" sz="1600" b="0" i="0" u="none" strike="noStrike">
                        <a:solidFill>
                          <a:schemeClr val="tx1"/>
                        </a:solidFill>
                        <a:latin typeface="+mn-lt"/>
                      </a:endParaRPr>
                    </a:p>
                  </a:txBody>
                  <a:tcPr marL="9525" marR="9525" marT="9525" marB="0" anchor="b"/>
                </a:tc>
                <a:tc>
                  <a:txBody>
                    <a:bodyPr/>
                    <a:lstStyle/>
                    <a:p>
                      <a:pPr algn="r" fontAlgn="b"/>
                      <a:r>
                        <a:rPr lang="en-US" sz="1600" u="none" strike="noStrike">
                          <a:solidFill>
                            <a:schemeClr val="tx1"/>
                          </a:solidFill>
                          <a:latin typeface="+mn-lt"/>
                        </a:rPr>
                        <a:t>1</a:t>
                      </a:r>
                      <a:endParaRPr lang="en-US" sz="1600" b="0" i="0" u="none" strike="noStrike">
                        <a:solidFill>
                          <a:schemeClr val="tx1"/>
                        </a:solidFill>
                        <a:latin typeface="+mn-lt"/>
                      </a:endParaRPr>
                    </a:p>
                  </a:txBody>
                  <a:tcPr marL="9525" marR="9525" marT="9525" marB="0" anchor="b"/>
                </a:tc>
                <a:tc>
                  <a:txBody>
                    <a:bodyPr/>
                    <a:lstStyle/>
                    <a:p>
                      <a:pPr algn="r" fontAlgn="b"/>
                      <a:r>
                        <a:rPr lang="en-US" sz="1600" u="none" strike="noStrike" dirty="0">
                          <a:solidFill>
                            <a:schemeClr val="tx1"/>
                          </a:solidFill>
                          <a:latin typeface="+mn-lt"/>
                        </a:rPr>
                        <a:t>100.0%</a:t>
                      </a:r>
                      <a:endParaRPr lang="en-US" sz="1600" b="0" i="0" u="none" strike="noStrike" dirty="0">
                        <a:solidFill>
                          <a:schemeClr val="tx1"/>
                        </a:solidFill>
                        <a:latin typeface="+mn-lt"/>
                      </a:endParaRPr>
                    </a:p>
                  </a:txBody>
                  <a:tcPr marL="9525" marR="9525" marT="9525" marB="0" anchor="b"/>
                </a:tc>
                <a:tc>
                  <a:txBody>
                    <a:bodyPr/>
                    <a:lstStyle/>
                    <a:p>
                      <a:pPr algn="l" fontAlgn="b"/>
                      <a:endParaRPr lang="en-US" sz="1600" b="0" i="0" u="none" strike="noStrike">
                        <a:solidFill>
                          <a:schemeClr val="tx1"/>
                        </a:solidFill>
                        <a:latin typeface="+mn-lt"/>
                      </a:endParaRPr>
                    </a:p>
                  </a:txBody>
                  <a:tcPr marL="9525" marR="9525" marT="9525" marB="0" anchor="b"/>
                </a:tc>
                <a:tc>
                  <a:txBody>
                    <a:bodyPr/>
                    <a:lstStyle/>
                    <a:p>
                      <a:pPr algn="l" fontAlgn="b"/>
                      <a:r>
                        <a:rPr lang="en-US" sz="1600" u="none" strike="noStrike">
                          <a:solidFill>
                            <a:schemeClr val="tx1"/>
                          </a:solidFill>
                          <a:latin typeface="+mn-lt"/>
                        </a:rPr>
                        <a:t>Volvo</a:t>
                      </a:r>
                      <a:endParaRPr lang="en-US" sz="1600" b="0" i="0" u="none" strike="noStrike">
                        <a:solidFill>
                          <a:schemeClr val="tx1"/>
                        </a:solidFill>
                        <a:latin typeface="+mn-lt"/>
                      </a:endParaRPr>
                    </a:p>
                  </a:txBody>
                  <a:tcPr marL="9525" marR="9525" marT="9525" marB="0" anchor="b"/>
                </a:tc>
                <a:tc>
                  <a:txBody>
                    <a:bodyPr/>
                    <a:lstStyle/>
                    <a:p>
                      <a:pPr algn="r" fontAlgn="b"/>
                      <a:r>
                        <a:rPr lang="en-US" sz="1600" u="none" strike="noStrike">
                          <a:solidFill>
                            <a:schemeClr val="tx1"/>
                          </a:solidFill>
                          <a:latin typeface="+mn-lt"/>
                        </a:rPr>
                        <a:t>1</a:t>
                      </a:r>
                      <a:endParaRPr lang="en-US" sz="1600" b="0" i="0" u="none" strike="noStrike">
                        <a:solidFill>
                          <a:schemeClr val="tx1"/>
                        </a:solidFill>
                        <a:latin typeface="+mn-lt"/>
                      </a:endParaRPr>
                    </a:p>
                  </a:txBody>
                  <a:tcPr marL="9525" marR="9525" marT="9525" marB="0" anchor="b"/>
                </a:tc>
                <a:tc>
                  <a:txBody>
                    <a:bodyPr/>
                    <a:lstStyle/>
                    <a:p>
                      <a:pPr algn="r" fontAlgn="b"/>
                      <a:r>
                        <a:rPr lang="en-US" sz="1600" u="none" strike="noStrike" dirty="0">
                          <a:solidFill>
                            <a:schemeClr val="tx1"/>
                          </a:solidFill>
                          <a:latin typeface="+mn-lt"/>
                        </a:rPr>
                        <a:t>1</a:t>
                      </a:r>
                      <a:endParaRPr lang="en-US" sz="1600" b="0" i="0" u="none" strike="noStrike" dirty="0">
                        <a:solidFill>
                          <a:schemeClr val="tx1"/>
                        </a:solidFill>
                        <a:latin typeface="+mn-lt"/>
                      </a:endParaRPr>
                    </a:p>
                  </a:txBody>
                  <a:tcPr marL="9525" marR="9525" marT="9525" marB="0" anchor="b"/>
                </a:tc>
                <a:tc>
                  <a:txBody>
                    <a:bodyPr/>
                    <a:lstStyle/>
                    <a:p>
                      <a:pPr algn="r" fontAlgn="b"/>
                      <a:r>
                        <a:rPr lang="en-US" sz="1600" u="none" strike="noStrike" dirty="0">
                          <a:solidFill>
                            <a:schemeClr val="tx1"/>
                          </a:solidFill>
                          <a:latin typeface="+mn-lt"/>
                        </a:rPr>
                        <a:t>100.0%</a:t>
                      </a:r>
                      <a:endParaRPr lang="en-US" sz="1600" b="0" i="0" u="none" strike="noStrike" dirty="0">
                        <a:solidFill>
                          <a:schemeClr val="tx1"/>
                        </a:solidFill>
                        <a:latin typeface="+mn-lt"/>
                      </a:endParaRPr>
                    </a:p>
                  </a:txBody>
                  <a:tcPr marL="9525" marR="9525" marT="9525" marB="0" anchor="b"/>
                </a:tc>
                <a:extLst>
                  <a:ext uri="{0D108BD9-81ED-4DB2-BD59-A6C34878D82A}">
                    <a16:rowId xmlns="" xmlns:a16="http://schemas.microsoft.com/office/drawing/2014/main" val="3178928395"/>
                  </a:ext>
                </a:extLst>
              </a:tr>
              <a:tr h="258143">
                <a:tc>
                  <a:txBody>
                    <a:bodyPr/>
                    <a:lstStyle/>
                    <a:p>
                      <a:pPr algn="l" fontAlgn="b"/>
                      <a:r>
                        <a:rPr lang="en-US" sz="1600" u="none" strike="noStrike">
                          <a:solidFill>
                            <a:schemeClr val="tx1"/>
                          </a:solidFill>
                          <a:latin typeface="+mn-lt"/>
                        </a:rPr>
                        <a:t>Isuzu</a:t>
                      </a:r>
                      <a:endParaRPr lang="en-US" sz="1600" b="0" i="0" u="none" strike="noStrike">
                        <a:solidFill>
                          <a:schemeClr val="tx1"/>
                        </a:solidFill>
                        <a:latin typeface="+mn-lt"/>
                      </a:endParaRPr>
                    </a:p>
                  </a:txBody>
                  <a:tcPr marL="9525" marR="9525" marT="9525" marB="0" anchor="b"/>
                </a:tc>
                <a:tc>
                  <a:txBody>
                    <a:bodyPr/>
                    <a:lstStyle/>
                    <a:p>
                      <a:pPr algn="r" fontAlgn="b"/>
                      <a:r>
                        <a:rPr lang="en-US" sz="1600" u="none" strike="noStrike">
                          <a:solidFill>
                            <a:schemeClr val="tx1"/>
                          </a:solidFill>
                          <a:latin typeface="+mn-lt"/>
                        </a:rPr>
                        <a:t>1</a:t>
                      </a:r>
                      <a:endParaRPr lang="en-US" sz="1600" b="0" i="0" u="none" strike="noStrike">
                        <a:solidFill>
                          <a:schemeClr val="tx1"/>
                        </a:solidFill>
                        <a:latin typeface="+mn-lt"/>
                      </a:endParaRPr>
                    </a:p>
                  </a:txBody>
                  <a:tcPr marL="9525" marR="9525" marT="9525" marB="0" anchor="b"/>
                </a:tc>
                <a:tc>
                  <a:txBody>
                    <a:bodyPr/>
                    <a:lstStyle/>
                    <a:p>
                      <a:pPr algn="r" fontAlgn="b"/>
                      <a:r>
                        <a:rPr lang="en-US" sz="1600" u="none" strike="noStrike">
                          <a:solidFill>
                            <a:schemeClr val="tx1"/>
                          </a:solidFill>
                          <a:latin typeface="+mn-lt"/>
                        </a:rPr>
                        <a:t>3</a:t>
                      </a:r>
                      <a:endParaRPr lang="en-US" sz="1600" b="0" i="0" u="none" strike="noStrike">
                        <a:solidFill>
                          <a:schemeClr val="tx1"/>
                        </a:solidFill>
                        <a:latin typeface="+mn-lt"/>
                      </a:endParaRPr>
                    </a:p>
                  </a:txBody>
                  <a:tcPr marL="9525" marR="9525" marT="9525" marB="0" anchor="b"/>
                </a:tc>
                <a:tc>
                  <a:txBody>
                    <a:bodyPr/>
                    <a:lstStyle/>
                    <a:p>
                      <a:pPr algn="r" fontAlgn="b"/>
                      <a:r>
                        <a:rPr lang="en-US" sz="1600" u="none" strike="noStrike" dirty="0">
                          <a:solidFill>
                            <a:schemeClr val="tx1"/>
                          </a:solidFill>
                          <a:latin typeface="+mn-lt"/>
                        </a:rPr>
                        <a:t>33.3%</a:t>
                      </a:r>
                      <a:endParaRPr lang="en-US" sz="1600" b="0" i="0" u="none" strike="noStrike" dirty="0">
                        <a:solidFill>
                          <a:schemeClr val="tx1"/>
                        </a:solidFill>
                        <a:latin typeface="+mn-lt"/>
                      </a:endParaRPr>
                    </a:p>
                  </a:txBody>
                  <a:tcPr marL="9525" marR="9525" marT="9525" marB="0" anchor="b"/>
                </a:tc>
                <a:tc>
                  <a:txBody>
                    <a:bodyPr/>
                    <a:lstStyle/>
                    <a:p>
                      <a:pPr algn="l" fontAlgn="b"/>
                      <a:endParaRPr lang="en-US" sz="1600" b="0" i="0" u="none" strike="noStrike">
                        <a:solidFill>
                          <a:schemeClr val="tx1"/>
                        </a:solidFill>
                        <a:latin typeface="+mn-lt"/>
                      </a:endParaRPr>
                    </a:p>
                  </a:txBody>
                  <a:tcPr marL="9525" marR="9525" marT="9525" marB="0" anchor="b"/>
                </a:tc>
                <a:tc>
                  <a:txBody>
                    <a:bodyPr/>
                    <a:lstStyle/>
                    <a:p>
                      <a:pPr algn="l" fontAlgn="b"/>
                      <a:endParaRPr lang="en-US" sz="1600" b="1" i="0" u="none" strike="noStrike" dirty="0">
                        <a:solidFill>
                          <a:schemeClr val="tx1"/>
                        </a:solidFill>
                        <a:latin typeface="+mn-lt"/>
                      </a:endParaRPr>
                    </a:p>
                  </a:txBody>
                  <a:tcPr marL="9525" marR="9525" marT="9525" marB="0" anchor="b"/>
                </a:tc>
                <a:tc>
                  <a:txBody>
                    <a:bodyPr/>
                    <a:lstStyle/>
                    <a:p>
                      <a:pPr algn="l" fontAlgn="b"/>
                      <a:endParaRPr lang="en-US" sz="1600" b="0" i="0" u="none" strike="noStrike" dirty="0">
                        <a:solidFill>
                          <a:schemeClr val="tx1"/>
                        </a:solidFill>
                        <a:latin typeface="+mn-lt"/>
                      </a:endParaRPr>
                    </a:p>
                  </a:txBody>
                  <a:tcPr marL="9525" marR="9525" marT="9525" marB="0" anchor="b"/>
                </a:tc>
                <a:tc>
                  <a:txBody>
                    <a:bodyPr/>
                    <a:lstStyle/>
                    <a:p>
                      <a:pPr algn="l" fontAlgn="b"/>
                      <a:endParaRPr lang="en-US" sz="1600" b="0" i="0" u="none" strike="noStrike" dirty="0">
                        <a:solidFill>
                          <a:schemeClr val="tx1"/>
                        </a:solidFill>
                        <a:latin typeface="+mn-lt"/>
                      </a:endParaRPr>
                    </a:p>
                  </a:txBody>
                  <a:tcPr marL="9525" marR="9525" marT="9525" marB="0" anchor="b"/>
                </a:tc>
                <a:tc>
                  <a:txBody>
                    <a:bodyPr/>
                    <a:lstStyle/>
                    <a:p>
                      <a:pPr algn="l" fontAlgn="b"/>
                      <a:endParaRPr lang="en-US" sz="1600" b="0" i="0" u="none" strike="noStrike" dirty="0">
                        <a:solidFill>
                          <a:schemeClr val="tx1"/>
                        </a:solidFill>
                        <a:latin typeface="+mn-lt"/>
                      </a:endParaRPr>
                    </a:p>
                  </a:txBody>
                  <a:tcPr marL="9525" marR="9525" marT="9525" marB="0" anchor="b"/>
                </a:tc>
                <a:extLst>
                  <a:ext uri="{0D108BD9-81ED-4DB2-BD59-A6C34878D82A}">
                    <a16:rowId xmlns="" xmlns:a16="http://schemas.microsoft.com/office/drawing/2014/main" val="1365002100"/>
                  </a:ext>
                </a:extLst>
              </a:tr>
              <a:tr h="258143">
                <a:tc>
                  <a:txBody>
                    <a:bodyPr/>
                    <a:lstStyle/>
                    <a:p>
                      <a:pPr algn="l" fontAlgn="b"/>
                      <a:endParaRPr lang="en-US" sz="1600" b="0" i="0" u="none" strike="noStrike" dirty="0">
                        <a:solidFill>
                          <a:schemeClr val="tx1"/>
                        </a:solidFill>
                        <a:latin typeface="+mn-lt"/>
                      </a:endParaRPr>
                    </a:p>
                  </a:txBody>
                  <a:tcPr marL="9525" marR="9525" marT="9525" marB="0" anchor="b"/>
                </a:tc>
                <a:tc>
                  <a:txBody>
                    <a:bodyPr/>
                    <a:lstStyle/>
                    <a:p>
                      <a:pPr algn="l" fontAlgn="b"/>
                      <a:endParaRPr lang="en-US" sz="1600" b="0" i="0" u="none" strike="noStrike" dirty="0">
                        <a:solidFill>
                          <a:schemeClr val="tx1"/>
                        </a:solidFill>
                        <a:latin typeface="+mn-lt"/>
                      </a:endParaRPr>
                    </a:p>
                  </a:txBody>
                  <a:tcPr marL="9525" marR="9525" marT="9525" marB="0" anchor="b"/>
                </a:tc>
                <a:tc>
                  <a:txBody>
                    <a:bodyPr/>
                    <a:lstStyle/>
                    <a:p>
                      <a:pPr algn="l" fontAlgn="b"/>
                      <a:endParaRPr lang="en-US" sz="1600" b="0" i="0" u="none" strike="noStrike" dirty="0">
                        <a:solidFill>
                          <a:schemeClr val="tx1"/>
                        </a:solidFill>
                        <a:latin typeface="+mn-lt"/>
                      </a:endParaRPr>
                    </a:p>
                  </a:txBody>
                  <a:tcPr marL="9525" marR="9525" marT="9525" marB="0" anchor="b"/>
                </a:tc>
                <a:tc>
                  <a:txBody>
                    <a:bodyPr/>
                    <a:lstStyle/>
                    <a:p>
                      <a:pPr algn="l" fontAlgn="b"/>
                      <a:endParaRPr lang="en-US" sz="1600" b="0" i="0" u="none" strike="noStrike" dirty="0">
                        <a:solidFill>
                          <a:schemeClr val="tx1"/>
                        </a:solidFill>
                        <a:latin typeface="+mn-lt"/>
                      </a:endParaRPr>
                    </a:p>
                  </a:txBody>
                  <a:tcPr marL="9525" marR="9525" marT="9525" marB="0" anchor="b"/>
                </a:tc>
                <a:tc>
                  <a:txBody>
                    <a:bodyPr/>
                    <a:lstStyle/>
                    <a:p>
                      <a:pPr algn="l" fontAlgn="b"/>
                      <a:endParaRPr lang="en-US" sz="1600" b="0" i="0" u="none" strike="noStrike" dirty="0">
                        <a:solidFill>
                          <a:schemeClr val="tx1"/>
                        </a:solidFill>
                        <a:latin typeface="+mn-lt"/>
                      </a:endParaRPr>
                    </a:p>
                  </a:txBody>
                  <a:tcPr marL="9525" marR="9525" marT="9525" marB="0" anchor="b"/>
                </a:tc>
                <a:tc>
                  <a:txBody>
                    <a:bodyPr/>
                    <a:lstStyle/>
                    <a:p>
                      <a:pPr algn="l" fontAlgn="b"/>
                      <a:r>
                        <a:rPr lang="en-US" sz="1600" u="none" strike="noStrike" dirty="0">
                          <a:solidFill>
                            <a:schemeClr val="tx1"/>
                          </a:solidFill>
                          <a:latin typeface="+mn-lt"/>
                        </a:rPr>
                        <a:t>Sum</a:t>
                      </a:r>
                      <a:endParaRPr lang="en-US" sz="1600" b="0" i="0" u="none" strike="noStrike" dirty="0">
                        <a:solidFill>
                          <a:schemeClr val="tx1"/>
                        </a:solidFill>
                        <a:latin typeface="+mn-lt"/>
                      </a:endParaRPr>
                    </a:p>
                  </a:txBody>
                  <a:tcPr marL="9525" marR="9525" marT="9525" marB="0" anchor="b"/>
                </a:tc>
                <a:tc>
                  <a:txBody>
                    <a:bodyPr/>
                    <a:lstStyle/>
                    <a:p>
                      <a:pPr algn="r" fontAlgn="b"/>
                      <a:r>
                        <a:rPr lang="en-US" sz="1600" u="none" strike="noStrike" dirty="0">
                          <a:solidFill>
                            <a:schemeClr val="tx1"/>
                          </a:solidFill>
                          <a:latin typeface="+mn-lt"/>
                        </a:rPr>
                        <a:t>30</a:t>
                      </a:r>
                      <a:endParaRPr lang="en-US" sz="1600" b="0" i="0" u="none" strike="noStrike" dirty="0">
                        <a:solidFill>
                          <a:schemeClr val="tx1"/>
                        </a:solidFill>
                        <a:latin typeface="+mn-lt"/>
                      </a:endParaRPr>
                    </a:p>
                  </a:txBody>
                  <a:tcPr marL="9525" marR="9525" marT="9525" marB="0" anchor="b"/>
                </a:tc>
                <a:tc>
                  <a:txBody>
                    <a:bodyPr/>
                    <a:lstStyle/>
                    <a:p>
                      <a:pPr algn="r" fontAlgn="b"/>
                      <a:r>
                        <a:rPr lang="en-US" sz="1600" u="none" strike="noStrike" dirty="0">
                          <a:solidFill>
                            <a:schemeClr val="tx1"/>
                          </a:solidFill>
                          <a:latin typeface="+mn-lt"/>
                        </a:rPr>
                        <a:t>536</a:t>
                      </a:r>
                      <a:endParaRPr lang="en-US" sz="1600" b="0" i="0" u="none" strike="noStrike" dirty="0">
                        <a:solidFill>
                          <a:schemeClr val="tx1"/>
                        </a:solidFill>
                        <a:latin typeface="+mn-lt"/>
                      </a:endParaRPr>
                    </a:p>
                  </a:txBody>
                  <a:tcPr marL="9525" marR="9525" marT="9525" marB="0" anchor="b"/>
                </a:tc>
                <a:tc>
                  <a:txBody>
                    <a:bodyPr/>
                    <a:lstStyle/>
                    <a:p>
                      <a:pPr algn="r" fontAlgn="b"/>
                      <a:r>
                        <a:rPr lang="en-US" sz="1600" u="none" strike="noStrike" dirty="0">
                          <a:solidFill>
                            <a:schemeClr val="tx1"/>
                          </a:solidFill>
                          <a:latin typeface="+mn-lt"/>
                        </a:rPr>
                        <a:t>5.6%</a:t>
                      </a:r>
                      <a:endParaRPr lang="en-US" sz="1600" b="0" i="0" u="none" strike="noStrike" dirty="0">
                        <a:solidFill>
                          <a:schemeClr val="tx1"/>
                        </a:solidFill>
                        <a:latin typeface="+mn-lt"/>
                      </a:endParaRPr>
                    </a:p>
                  </a:txBody>
                  <a:tcPr marL="9525" marR="9525" marT="9525" marB="0" anchor="b"/>
                </a:tc>
                <a:extLst>
                  <a:ext uri="{0D108BD9-81ED-4DB2-BD59-A6C34878D82A}">
                    <a16:rowId xmlns="" xmlns:a16="http://schemas.microsoft.com/office/drawing/2014/main" val="2600050977"/>
                  </a:ext>
                </a:extLst>
              </a:tr>
            </a:tbl>
          </a:graphicData>
        </a:graphic>
      </p:graphicFrame>
      <p:sp>
        <p:nvSpPr>
          <p:cNvPr id="4" name="Slide Number Placeholder 3"/>
          <p:cNvSpPr>
            <a:spLocks noGrp="1"/>
          </p:cNvSpPr>
          <p:nvPr>
            <p:ph type="sldNum" sz="quarter" idx="12"/>
          </p:nvPr>
        </p:nvSpPr>
        <p:spPr/>
        <p:txBody>
          <a:bodyPr/>
          <a:lstStyle/>
          <a:p>
            <a:fld id="{D7AFA042-2070-467B-864C-EE69988E1653}" type="slidenum">
              <a:rPr lang="en-US" altLang="en-US" smtClean="0"/>
              <a:pPr/>
              <a:t>33</a:t>
            </a:fld>
            <a:endParaRPr lang="en-US" altLang="en-US" dirty="0"/>
          </a:p>
        </p:txBody>
      </p:sp>
    </p:spTree>
    <p:extLst>
      <p:ext uri="{BB962C8B-B14F-4D97-AF65-F5344CB8AC3E}">
        <p14:creationId xmlns:p14="http://schemas.microsoft.com/office/powerpoint/2010/main" val="19793455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Number of Franchises</a:t>
            </a:r>
            <a:endParaRPr lang="en-US" b="1" dirty="0"/>
          </a:p>
        </p:txBody>
      </p:sp>
      <p:sp>
        <p:nvSpPr>
          <p:cNvPr id="3" name="Slide Number Placeholder 2"/>
          <p:cNvSpPr>
            <a:spLocks noGrp="1"/>
          </p:cNvSpPr>
          <p:nvPr>
            <p:ph type="sldNum" sz="quarter" idx="4"/>
          </p:nvPr>
        </p:nvSpPr>
        <p:spPr/>
        <p:txBody>
          <a:bodyPr/>
          <a:lstStyle/>
          <a:p>
            <a:fld id="{7F8C6113-0C0C-1C44-ACF7-932454EFA479}" type="slidenum">
              <a:rPr lang="en-US" smtClean="0"/>
              <a:pPr/>
              <a:t>34</a:t>
            </a:fld>
            <a:endParaRPr lang="en-US" dirty="0"/>
          </a:p>
        </p:txBody>
      </p:sp>
      <p:sp>
        <p:nvSpPr>
          <p:cNvPr id="4" name="Content Placeholder 3"/>
          <p:cNvSpPr>
            <a:spLocks noGrp="1"/>
          </p:cNvSpPr>
          <p:nvPr>
            <p:ph sz="quarter" idx="11"/>
          </p:nvPr>
        </p:nvSpPr>
        <p:spPr/>
        <p:txBody>
          <a:bodyPr/>
          <a:lstStyle/>
          <a:p>
            <a:r>
              <a:rPr lang="en-US" sz="2800" dirty="0" smtClean="0">
                <a:solidFill>
                  <a:prstClr val="black"/>
                </a:solidFill>
              </a:rPr>
              <a:t>Fewer / Larger</a:t>
            </a:r>
            <a:r>
              <a:rPr lang="en-US" sz="2800" b="1" dirty="0" smtClean="0">
                <a:solidFill>
                  <a:prstClr val="black"/>
                </a:solidFill>
              </a:rPr>
              <a:t> </a:t>
            </a:r>
          </a:p>
          <a:p>
            <a:pPr marL="0" indent="0">
              <a:buNone/>
            </a:pPr>
            <a:endParaRPr lang="en-US" sz="2000" b="1" dirty="0" smtClean="0">
              <a:solidFill>
                <a:prstClr val="black"/>
              </a:solidFill>
            </a:endParaRPr>
          </a:p>
          <a:p>
            <a:pPr marL="0" indent="0">
              <a:buNone/>
            </a:pPr>
            <a:r>
              <a:rPr lang="en-US" sz="2000" b="1" dirty="0" smtClean="0">
                <a:solidFill>
                  <a:prstClr val="black"/>
                </a:solidFill>
              </a:rPr>
              <a:t>VS</a:t>
            </a:r>
          </a:p>
          <a:p>
            <a:endParaRPr lang="en-US" sz="2200" dirty="0" smtClean="0">
              <a:solidFill>
                <a:prstClr val="black"/>
              </a:solidFill>
            </a:endParaRPr>
          </a:p>
          <a:p>
            <a:r>
              <a:rPr lang="en-US" sz="2800" dirty="0" smtClean="0">
                <a:solidFill>
                  <a:prstClr val="black"/>
                </a:solidFill>
              </a:rPr>
              <a:t>Greater / Smaller</a:t>
            </a:r>
            <a:r>
              <a:rPr lang="en-US" sz="2800" b="1" dirty="0" smtClean="0">
                <a:solidFill>
                  <a:prstClr val="black"/>
                </a:solidFill>
              </a:rPr>
              <a:t> </a:t>
            </a:r>
          </a:p>
          <a:p>
            <a:endParaRPr lang="en-US" sz="2400" b="1" dirty="0">
              <a:solidFill>
                <a:prstClr val="black"/>
              </a:solidFill>
            </a:endParaRPr>
          </a:p>
        </p:txBody>
      </p:sp>
    </p:spTree>
    <p:extLst>
      <p:ext uri="{BB962C8B-B14F-4D97-AF65-F5344CB8AC3E}">
        <p14:creationId xmlns:p14="http://schemas.microsoft.com/office/powerpoint/2010/main" val="9174993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600" y="214527"/>
            <a:ext cx="8382000" cy="6384709"/>
          </a:xfrm>
        </p:spPr>
      </p:pic>
      <p:sp>
        <p:nvSpPr>
          <p:cNvPr id="4" name="Slide Number Placeholder 3"/>
          <p:cNvSpPr>
            <a:spLocks noGrp="1"/>
          </p:cNvSpPr>
          <p:nvPr>
            <p:ph type="sldNum" sz="quarter" idx="12"/>
          </p:nvPr>
        </p:nvSpPr>
        <p:spPr/>
        <p:txBody>
          <a:bodyPr/>
          <a:lstStyle/>
          <a:p>
            <a:fld id="{D7AFA042-2070-467B-864C-EE69988E1653}" type="slidenum">
              <a:rPr lang="en-US" altLang="en-US" smtClean="0"/>
              <a:pPr/>
              <a:t>35</a:t>
            </a:fld>
            <a:endParaRPr lang="en-US" altLang="en-US" dirty="0"/>
          </a:p>
        </p:txBody>
      </p:sp>
    </p:spTree>
    <p:extLst>
      <p:ext uri="{BB962C8B-B14F-4D97-AF65-F5344CB8AC3E}">
        <p14:creationId xmlns:p14="http://schemas.microsoft.com/office/powerpoint/2010/main" val="42414368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600" y="85506"/>
            <a:ext cx="8392552" cy="6485155"/>
          </a:xfrm>
        </p:spPr>
      </p:pic>
      <p:sp>
        <p:nvSpPr>
          <p:cNvPr id="4" name="Slide Number Placeholder 3"/>
          <p:cNvSpPr>
            <a:spLocks noGrp="1"/>
          </p:cNvSpPr>
          <p:nvPr>
            <p:ph type="sldNum" sz="quarter" idx="12"/>
          </p:nvPr>
        </p:nvSpPr>
        <p:spPr/>
        <p:txBody>
          <a:bodyPr/>
          <a:lstStyle/>
          <a:p>
            <a:fld id="{D7AFA042-2070-467B-864C-EE69988E1653}" type="slidenum">
              <a:rPr lang="en-US" altLang="en-US" smtClean="0"/>
              <a:pPr/>
              <a:t>36</a:t>
            </a:fld>
            <a:endParaRPr lang="en-US" altLang="en-US" dirty="0"/>
          </a:p>
        </p:txBody>
      </p:sp>
    </p:spTree>
    <p:extLst>
      <p:ext uri="{BB962C8B-B14F-4D97-AF65-F5344CB8AC3E}">
        <p14:creationId xmlns:p14="http://schemas.microsoft.com/office/powerpoint/2010/main" val="3478674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5293"/>
                </a:solidFill>
              </a:rPr>
              <a:t>Advertising Bias</a:t>
            </a:r>
          </a:p>
        </p:txBody>
      </p:sp>
      <p:sp>
        <p:nvSpPr>
          <p:cNvPr id="3" name="Content Placeholder 2"/>
          <p:cNvSpPr>
            <a:spLocks noGrp="1"/>
          </p:cNvSpPr>
          <p:nvPr>
            <p:ph idx="1"/>
          </p:nvPr>
        </p:nvSpPr>
        <p:spPr>
          <a:xfrm>
            <a:off x="457200" y="1719262"/>
            <a:ext cx="8229600" cy="4525963"/>
          </a:xfrm>
        </p:spPr>
        <p:txBody>
          <a:bodyPr/>
          <a:lstStyle/>
          <a:p>
            <a:pPr marL="0" lvl="0" indent="0">
              <a:buNone/>
            </a:pPr>
            <a:r>
              <a:rPr lang="en-US" dirty="0"/>
              <a:t>Differing Levels of Manufacturer Support</a:t>
            </a:r>
          </a:p>
          <a:p>
            <a:pPr marL="0" indent="0">
              <a:buNone/>
            </a:pPr>
            <a:endParaRPr lang="en-US" dirty="0"/>
          </a:p>
          <a:p>
            <a:pPr marL="0" lvl="0" indent="0">
              <a:buNone/>
            </a:pPr>
            <a:r>
              <a:rPr lang="en-US" dirty="0"/>
              <a:t>Secondary Markets and Media Coverage</a:t>
            </a:r>
          </a:p>
          <a:p>
            <a:pPr marL="0" indent="0">
              <a:buNone/>
            </a:pPr>
            <a:r>
              <a:rPr lang="en-US" dirty="0"/>
              <a:t> </a:t>
            </a:r>
          </a:p>
          <a:p>
            <a:pPr marL="0" lvl="0" indent="0">
              <a:buNone/>
            </a:pPr>
            <a:r>
              <a:rPr lang="en-US" dirty="0"/>
              <a:t>Does National/Regional Advertising Fit the Market</a:t>
            </a:r>
          </a:p>
          <a:p>
            <a:endParaRPr lang="en-US" dirty="0"/>
          </a:p>
        </p:txBody>
      </p:sp>
      <p:sp>
        <p:nvSpPr>
          <p:cNvPr id="4" name="Slide Number Placeholder 3"/>
          <p:cNvSpPr>
            <a:spLocks noGrp="1"/>
          </p:cNvSpPr>
          <p:nvPr>
            <p:ph type="sldNum" sz="quarter" idx="12"/>
          </p:nvPr>
        </p:nvSpPr>
        <p:spPr/>
        <p:txBody>
          <a:bodyPr/>
          <a:lstStyle/>
          <a:p>
            <a:fld id="{D7AFA042-2070-467B-864C-EE69988E1653}" type="slidenum">
              <a:rPr lang="en-US" altLang="en-US" smtClean="0"/>
              <a:pPr/>
              <a:t>37</a:t>
            </a:fld>
            <a:endParaRPr lang="en-US" altLang="en-US" dirty="0"/>
          </a:p>
        </p:txBody>
      </p:sp>
    </p:spTree>
    <p:extLst>
      <p:ext uri="{BB962C8B-B14F-4D97-AF65-F5344CB8AC3E}">
        <p14:creationId xmlns:p14="http://schemas.microsoft.com/office/powerpoint/2010/main" val="21472270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2396" y="262008"/>
            <a:ext cx="8423929" cy="6214991"/>
          </a:xfrm>
        </p:spPr>
      </p:pic>
      <p:sp>
        <p:nvSpPr>
          <p:cNvPr id="4" name="Slide Number Placeholder 3"/>
          <p:cNvSpPr>
            <a:spLocks noGrp="1"/>
          </p:cNvSpPr>
          <p:nvPr>
            <p:ph type="sldNum" sz="quarter" idx="12"/>
          </p:nvPr>
        </p:nvSpPr>
        <p:spPr/>
        <p:txBody>
          <a:bodyPr/>
          <a:lstStyle/>
          <a:p>
            <a:fld id="{D7AFA042-2070-467B-864C-EE69988E1653}" type="slidenum">
              <a:rPr lang="en-US" altLang="en-US" smtClean="0"/>
              <a:pPr/>
              <a:t>38</a:t>
            </a:fld>
            <a:endParaRPr lang="en-US" altLang="en-US" dirty="0"/>
          </a:p>
        </p:txBody>
      </p:sp>
    </p:spTree>
    <p:extLst>
      <p:ext uri="{BB962C8B-B14F-4D97-AF65-F5344CB8AC3E}">
        <p14:creationId xmlns:p14="http://schemas.microsoft.com/office/powerpoint/2010/main" val="24371475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600" y="30088"/>
            <a:ext cx="8513576" cy="6578673"/>
          </a:xfrm>
        </p:spPr>
      </p:pic>
      <p:sp>
        <p:nvSpPr>
          <p:cNvPr id="4" name="Slide Number Placeholder 3"/>
          <p:cNvSpPr>
            <a:spLocks noGrp="1"/>
          </p:cNvSpPr>
          <p:nvPr>
            <p:ph type="sldNum" sz="quarter" idx="12"/>
          </p:nvPr>
        </p:nvSpPr>
        <p:spPr/>
        <p:txBody>
          <a:bodyPr/>
          <a:lstStyle/>
          <a:p>
            <a:fld id="{D7AFA042-2070-467B-864C-EE69988E1653}" type="slidenum">
              <a:rPr lang="en-US" altLang="en-US" smtClean="0"/>
              <a:pPr/>
              <a:t>39</a:t>
            </a:fld>
            <a:endParaRPr lang="en-US" altLang="en-US" dirty="0"/>
          </a:p>
        </p:txBody>
      </p:sp>
    </p:spTree>
    <p:extLst>
      <p:ext uri="{BB962C8B-B14F-4D97-AF65-F5344CB8AC3E}">
        <p14:creationId xmlns:p14="http://schemas.microsoft.com/office/powerpoint/2010/main" val="16363569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7AFA042-2070-467B-864C-EE69988E1653}" type="slidenum">
              <a:rPr lang="en-US" altLang="en-US" smtClean="0"/>
              <a:pPr/>
              <a:t>4</a:t>
            </a:fld>
            <a:endParaRPr lang="en-US" altLang="en-US" dirty="0"/>
          </a:p>
        </p:txBody>
      </p:sp>
      <p:pic>
        <p:nvPicPr>
          <p:cNvPr id="3"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1000" y="198704"/>
            <a:ext cx="8468752" cy="6046521"/>
          </a:xfrm>
        </p:spPr>
      </p:pic>
    </p:spTree>
    <p:extLst>
      <p:ext uri="{BB962C8B-B14F-4D97-AF65-F5344CB8AC3E}">
        <p14:creationId xmlns:p14="http://schemas.microsoft.com/office/powerpoint/2010/main" val="9696199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Allocation – “get to sell” or “sell to get”</a:t>
            </a:r>
            <a:endParaRPr lang="en-US" b="1" dirty="0"/>
          </a:p>
        </p:txBody>
      </p:sp>
      <p:sp>
        <p:nvSpPr>
          <p:cNvPr id="3" name="Slide Number Placeholder 2"/>
          <p:cNvSpPr>
            <a:spLocks noGrp="1"/>
          </p:cNvSpPr>
          <p:nvPr>
            <p:ph type="sldNum" sz="quarter" idx="4"/>
          </p:nvPr>
        </p:nvSpPr>
        <p:spPr/>
        <p:txBody>
          <a:bodyPr/>
          <a:lstStyle/>
          <a:p>
            <a:fld id="{7F8C6113-0C0C-1C44-ACF7-932454EFA479}" type="slidenum">
              <a:rPr lang="en-US" smtClean="0"/>
              <a:pPr/>
              <a:t>40</a:t>
            </a:fld>
            <a:endParaRPr lang="en-US" dirty="0"/>
          </a:p>
        </p:txBody>
      </p:sp>
      <p:sp>
        <p:nvSpPr>
          <p:cNvPr id="4" name="Content Placeholder 3"/>
          <p:cNvSpPr>
            <a:spLocks noGrp="1"/>
          </p:cNvSpPr>
          <p:nvPr>
            <p:ph sz="quarter" idx="11"/>
          </p:nvPr>
        </p:nvSpPr>
        <p:spPr>
          <a:xfrm>
            <a:off x="274639" y="1143000"/>
            <a:ext cx="8672691" cy="4523316"/>
          </a:xfrm>
        </p:spPr>
        <p:txBody>
          <a:bodyPr/>
          <a:lstStyle/>
          <a:p>
            <a:r>
              <a:rPr lang="en-US" sz="2400" dirty="0" smtClean="0">
                <a:solidFill>
                  <a:prstClr val="black"/>
                </a:solidFill>
              </a:rPr>
              <a:t>When are allocation systems relevant?</a:t>
            </a:r>
          </a:p>
          <a:p>
            <a:pPr lvl="1"/>
            <a:r>
              <a:rPr lang="en-US" sz="2200" dirty="0" smtClean="0">
                <a:solidFill>
                  <a:prstClr val="black"/>
                </a:solidFill>
              </a:rPr>
              <a:t>Demand &gt; Supply</a:t>
            </a:r>
          </a:p>
          <a:p>
            <a:pPr lvl="1"/>
            <a:endParaRPr lang="en-US" sz="2200" dirty="0" smtClean="0">
              <a:solidFill>
                <a:prstClr val="black"/>
              </a:solidFill>
            </a:endParaRPr>
          </a:p>
          <a:p>
            <a:r>
              <a:rPr lang="en-US" sz="2400" dirty="0" smtClean="0">
                <a:solidFill>
                  <a:prstClr val="black"/>
                </a:solidFill>
              </a:rPr>
              <a:t>Role of allocation </a:t>
            </a:r>
            <a:r>
              <a:rPr lang="en-US" sz="2400" dirty="0" smtClean="0">
                <a:solidFill>
                  <a:prstClr val="black"/>
                </a:solidFill>
                <a:sym typeface="Wingdings" panose="05000000000000000000" pitchFamily="2" charset="2"/>
              </a:rPr>
              <a:t> </a:t>
            </a:r>
            <a:r>
              <a:rPr lang="en-US" sz="2200" dirty="0" smtClean="0">
                <a:solidFill>
                  <a:prstClr val="black"/>
                </a:solidFill>
              </a:rPr>
              <a:t>Equalize “Days-Supply”</a:t>
            </a:r>
          </a:p>
          <a:p>
            <a:pPr lvl="1"/>
            <a:r>
              <a:rPr lang="en-US" sz="2200" dirty="0" smtClean="0">
                <a:solidFill>
                  <a:prstClr val="black"/>
                </a:solidFill>
              </a:rPr>
              <a:t>Balance inventory levels to sales rates</a:t>
            </a:r>
          </a:p>
          <a:p>
            <a:pPr lvl="1"/>
            <a:endParaRPr lang="en-US" sz="2200" dirty="0">
              <a:solidFill>
                <a:prstClr val="black"/>
              </a:solidFill>
            </a:endParaRPr>
          </a:p>
          <a:p>
            <a:r>
              <a:rPr lang="en-US" sz="2400" dirty="0" smtClean="0">
                <a:solidFill>
                  <a:prstClr val="black"/>
                </a:solidFill>
              </a:rPr>
              <a:t>Faster seller = more effective</a:t>
            </a:r>
          </a:p>
          <a:p>
            <a:endParaRPr lang="en-US" sz="2400" dirty="0">
              <a:solidFill>
                <a:prstClr val="black"/>
              </a:solidFill>
            </a:endParaRPr>
          </a:p>
          <a:p>
            <a:r>
              <a:rPr lang="en-US" sz="2400" dirty="0" smtClean="0">
                <a:solidFill>
                  <a:prstClr val="black"/>
                </a:solidFill>
              </a:rPr>
              <a:t>Slower seller</a:t>
            </a:r>
          </a:p>
        </p:txBody>
      </p:sp>
      <p:pic>
        <p:nvPicPr>
          <p:cNvPr id="1027" name="Picture 3" descr="C:\Users\sgfarhat\AppData\Local\Microsoft\Windows\Temporary Internet Files\Content.IE5\C4GT8NJ2\Drowning-person-300x21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4191000"/>
            <a:ext cx="38100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57663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Bates Nissan – Trend</a:t>
            </a:r>
            <a:endParaRPr lang="en-US" b="1" dirty="0"/>
          </a:p>
        </p:txBody>
      </p:sp>
      <p:sp>
        <p:nvSpPr>
          <p:cNvPr id="3" name="Slide Number Placeholder 2"/>
          <p:cNvSpPr>
            <a:spLocks noGrp="1"/>
          </p:cNvSpPr>
          <p:nvPr>
            <p:ph type="sldNum" sz="quarter" idx="4"/>
          </p:nvPr>
        </p:nvSpPr>
        <p:spPr/>
        <p:txBody>
          <a:bodyPr/>
          <a:lstStyle/>
          <a:p>
            <a:fld id="{7F8C6113-0C0C-1C44-ACF7-932454EFA479}" type="slidenum">
              <a:rPr lang="en-US" smtClean="0"/>
              <a:pPr/>
              <a:t>41</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90600"/>
            <a:ext cx="8511396" cy="5622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33670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Santa Cruz Nissan – Trend</a:t>
            </a:r>
            <a:endParaRPr lang="en-US" b="1" dirty="0"/>
          </a:p>
        </p:txBody>
      </p:sp>
      <p:sp>
        <p:nvSpPr>
          <p:cNvPr id="3" name="Slide Number Placeholder 2"/>
          <p:cNvSpPr>
            <a:spLocks noGrp="1"/>
          </p:cNvSpPr>
          <p:nvPr>
            <p:ph type="sldNum" sz="quarter" idx="4"/>
          </p:nvPr>
        </p:nvSpPr>
        <p:spPr/>
        <p:txBody>
          <a:bodyPr/>
          <a:lstStyle/>
          <a:p>
            <a:fld id="{7F8C6113-0C0C-1C44-ACF7-932454EFA479}" type="slidenum">
              <a:rPr lang="en-US" smtClean="0"/>
              <a:pPr/>
              <a:t>42</a:t>
            </a:fld>
            <a:endParaRPr lang="en-US" dirty="0"/>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3078" b="1855"/>
          <a:stretch/>
        </p:blipFill>
        <p:spPr bwMode="auto">
          <a:xfrm>
            <a:off x="228600" y="1066800"/>
            <a:ext cx="8534400" cy="5449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4161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Beck Chevrolet – Trend</a:t>
            </a:r>
            <a:endParaRPr lang="en-US" b="1" dirty="0"/>
          </a:p>
        </p:txBody>
      </p:sp>
      <p:sp>
        <p:nvSpPr>
          <p:cNvPr id="3" name="Slide Number Placeholder 2"/>
          <p:cNvSpPr>
            <a:spLocks noGrp="1"/>
          </p:cNvSpPr>
          <p:nvPr>
            <p:ph type="sldNum" sz="quarter" idx="4"/>
          </p:nvPr>
        </p:nvSpPr>
        <p:spPr/>
        <p:txBody>
          <a:bodyPr/>
          <a:lstStyle/>
          <a:p>
            <a:fld id="{7F8C6113-0C0C-1C44-ACF7-932454EFA479}" type="slidenum">
              <a:rPr lang="en-US" smtClean="0"/>
              <a:pPr/>
              <a:t>43</a:t>
            </a:fld>
            <a:endParaRPr lang="en-US" dirty="0"/>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333"/>
          <a:stretch/>
        </p:blipFill>
        <p:spPr bwMode="auto">
          <a:xfrm>
            <a:off x="288942" y="990600"/>
            <a:ext cx="8550258"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03348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Chrysler Dealer – Port Arthur Texas</a:t>
            </a:r>
            <a:endParaRPr lang="en-US" b="1" dirty="0"/>
          </a:p>
        </p:txBody>
      </p:sp>
      <p:sp>
        <p:nvSpPr>
          <p:cNvPr id="3" name="Slide Number Placeholder 2"/>
          <p:cNvSpPr>
            <a:spLocks noGrp="1"/>
          </p:cNvSpPr>
          <p:nvPr>
            <p:ph type="sldNum" sz="quarter" idx="4"/>
          </p:nvPr>
        </p:nvSpPr>
        <p:spPr/>
        <p:txBody>
          <a:bodyPr/>
          <a:lstStyle/>
          <a:p>
            <a:fld id="{7F8C6113-0C0C-1C44-ACF7-932454EFA479}" type="slidenum">
              <a:rPr lang="en-US" smtClean="0"/>
              <a:pPr/>
              <a:t>44</a:t>
            </a:fld>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046" y="990599"/>
            <a:ext cx="8486954" cy="5545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336819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Chrysler Dealer – Irving Texas</a:t>
            </a:r>
            <a:endParaRPr lang="en-US" b="1" dirty="0"/>
          </a:p>
        </p:txBody>
      </p:sp>
      <p:sp>
        <p:nvSpPr>
          <p:cNvPr id="3" name="Slide Number Placeholder 2"/>
          <p:cNvSpPr>
            <a:spLocks noGrp="1"/>
          </p:cNvSpPr>
          <p:nvPr>
            <p:ph type="sldNum" sz="quarter" idx="4"/>
          </p:nvPr>
        </p:nvSpPr>
        <p:spPr/>
        <p:txBody>
          <a:bodyPr/>
          <a:lstStyle/>
          <a:p>
            <a:fld id="{7F8C6113-0C0C-1C44-ACF7-932454EFA479}" type="slidenum">
              <a:rPr lang="en-US" smtClean="0"/>
              <a:pPr/>
              <a:t>45</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046" y="999225"/>
            <a:ext cx="8486954" cy="5484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954276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What future holds?</a:t>
            </a:r>
            <a:endParaRPr lang="en-US" b="1" dirty="0"/>
          </a:p>
        </p:txBody>
      </p:sp>
      <p:sp>
        <p:nvSpPr>
          <p:cNvPr id="3" name="Slide Number Placeholder 2"/>
          <p:cNvSpPr>
            <a:spLocks noGrp="1"/>
          </p:cNvSpPr>
          <p:nvPr>
            <p:ph type="sldNum" sz="quarter" idx="4"/>
          </p:nvPr>
        </p:nvSpPr>
        <p:spPr/>
        <p:txBody>
          <a:bodyPr/>
          <a:lstStyle/>
          <a:p>
            <a:fld id="{7F8C6113-0C0C-1C44-ACF7-932454EFA479}" type="slidenum">
              <a:rPr lang="en-US" smtClean="0"/>
              <a:pPr/>
              <a:t>46</a:t>
            </a:fld>
            <a:endParaRPr lang="en-US" dirty="0"/>
          </a:p>
        </p:txBody>
      </p:sp>
      <p:sp>
        <p:nvSpPr>
          <p:cNvPr id="4" name="Content Placeholder 3"/>
          <p:cNvSpPr>
            <a:spLocks noGrp="1"/>
          </p:cNvSpPr>
          <p:nvPr>
            <p:ph sz="quarter" idx="11"/>
          </p:nvPr>
        </p:nvSpPr>
        <p:spPr>
          <a:xfrm>
            <a:off x="274639" y="1327151"/>
            <a:ext cx="8488361" cy="4523316"/>
          </a:xfrm>
        </p:spPr>
        <p:txBody>
          <a:bodyPr/>
          <a:lstStyle/>
          <a:p>
            <a:pPr marL="0" indent="0">
              <a:buNone/>
            </a:pPr>
            <a:r>
              <a:rPr lang="en-US" sz="2400" dirty="0">
                <a:solidFill>
                  <a:prstClr val="black"/>
                </a:solidFill>
              </a:rPr>
              <a:t>NY State Court of </a:t>
            </a:r>
            <a:r>
              <a:rPr lang="en-US" sz="2400" dirty="0" smtClean="0">
                <a:solidFill>
                  <a:prstClr val="black"/>
                </a:solidFill>
              </a:rPr>
              <a:t>Appeals, May 2016</a:t>
            </a:r>
            <a:endParaRPr lang="en-US" sz="2400" dirty="0"/>
          </a:p>
          <a:p>
            <a:pPr marL="0" indent="0">
              <a:buNone/>
            </a:pPr>
            <a:endParaRPr lang="en-US" sz="2400" dirty="0" smtClean="0"/>
          </a:p>
          <a:p>
            <a:r>
              <a:rPr lang="en-US" sz="2400" dirty="0" smtClean="0"/>
              <a:t>“… the comparison data must take into account the</a:t>
            </a:r>
            <a:r>
              <a:rPr lang="en-US" sz="2400" b="1" i="1" dirty="0" smtClean="0"/>
              <a:t> </a:t>
            </a:r>
            <a:r>
              <a:rPr lang="en-US" sz="2400" b="1" i="1" dirty="0" smtClean="0">
                <a:solidFill>
                  <a:srgbClr val="FF0000"/>
                </a:solidFill>
              </a:rPr>
              <a:t>market-based challenges </a:t>
            </a:r>
            <a:r>
              <a:rPr lang="en-US" sz="2400" dirty="0" smtClean="0"/>
              <a:t>that affect dealer success</a:t>
            </a:r>
            <a:r>
              <a:rPr lang="en-US" sz="2400" dirty="0"/>
              <a:t>. </a:t>
            </a:r>
            <a:r>
              <a:rPr lang="en-US" sz="2400" dirty="0" smtClean="0"/>
              <a:t>“</a:t>
            </a:r>
            <a:endParaRPr lang="en-US" sz="2400" dirty="0"/>
          </a:p>
          <a:p>
            <a:endParaRPr lang="en-US" dirty="0" smtClean="0"/>
          </a:p>
          <a:p>
            <a:endParaRPr lang="en-US" dirty="0" smtClean="0"/>
          </a:p>
        </p:txBody>
      </p:sp>
    </p:spTree>
    <p:extLst>
      <p:ext uri="{BB962C8B-B14F-4D97-AF65-F5344CB8AC3E}">
        <p14:creationId xmlns:p14="http://schemas.microsoft.com/office/powerpoint/2010/main" val="283721858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t>
            </a:r>
            <a:r>
              <a:rPr lang="en-US" b="1" dirty="0"/>
              <a:t>M</a:t>
            </a:r>
            <a:r>
              <a:rPr lang="en-US" b="1" dirty="0" smtClean="0"/>
              <a:t>arket-based </a:t>
            </a:r>
            <a:r>
              <a:rPr lang="en-US" b="1" dirty="0"/>
              <a:t>challenges</a:t>
            </a:r>
            <a:r>
              <a:rPr lang="en-US" dirty="0" smtClean="0"/>
              <a:t>” = Local brand performance?</a:t>
            </a:r>
            <a:endParaRPr lang="en-US" dirty="0"/>
          </a:p>
        </p:txBody>
      </p:sp>
      <p:sp>
        <p:nvSpPr>
          <p:cNvPr id="3" name="Slide Number Placeholder 2"/>
          <p:cNvSpPr>
            <a:spLocks noGrp="1"/>
          </p:cNvSpPr>
          <p:nvPr>
            <p:ph type="sldNum" sz="quarter" idx="4"/>
          </p:nvPr>
        </p:nvSpPr>
        <p:spPr/>
        <p:txBody>
          <a:bodyPr/>
          <a:lstStyle/>
          <a:p>
            <a:fld id="{7F8C6113-0C0C-1C44-ACF7-932454EFA479}" type="slidenum">
              <a:rPr lang="en-US" smtClean="0"/>
              <a:pPr/>
              <a:t>47</a:t>
            </a:fld>
            <a:endParaRPr lang="en-US" dirty="0"/>
          </a:p>
        </p:txBody>
      </p:sp>
      <p:pic>
        <p:nvPicPr>
          <p:cNvPr id="1026" name="Picture 2"/>
          <p:cNvPicPr>
            <a:picLocks noGrp="1" noChangeAspect="1" noChangeArrowheads="1"/>
          </p:cNvPicPr>
          <p:nvPr>
            <p:ph sz="quarter" idx="11"/>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8672512" cy="4129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932471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Beck Chevrolet v. GM</a:t>
            </a:r>
          </a:p>
        </p:txBody>
      </p:sp>
      <p:sp>
        <p:nvSpPr>
          <p:cNvPr id="3" name="Slide Number Placeholder 2"/>
          <p:cNvSpPr>
            <a:spLocks noGrp="1"/>
          </p:cNvSpPr>
          <p:nvPr>
            <p:ph type="sldNum" sz="quarter" idx="4"/>
          </p:nvPr>
        </p:nvSpPr>
        <p:spPr/>
        <p:txBody>
          <a:bodyPr/>
          <a:lstStyle/>
          <a:p>
            <a:fld id="{7F8C6113-0C0C-1C44-ACF7-932454EFA479}" type="slidenum">
              <a:rPr lang="en-US" smtClean="0"/>
              <a:pPr/>
              <a:t>48</a:t>
            </a:fld>
            <a:endParaRPr lang="en-US" dirty="0"/>
          </a:p>
        </p:txBody>
      </p:sp>
      <p:sp>
        <p:nvSpPr>
          <p:cNvPr id="4" name="Content Placeholder 3"/>
          <p:cNvSpPr>
            <a:spLocks noGrp="1"/>
          </p:cNvSpPr>
          <p:nvPr>
            <p:ph sz="quarter" idx="11"/>
          </p:nvPr>
        </p:nvSpPr>
        <p:spPr/>
        <p:txBody>
          <a:bodyPr/>
          <a:lstStyle/>
          <a:p>
            <a:pPr marL="0" indent="0">
              <a:buNone/>
            </a:pPr>
            <a:r>
              <a:rPr lang="en-US" sz="2400" dirty="0" smtClean="0">
                <a:solidFill>
                  <a:prstClr val="black"/>
                </a:solidFill>
              </a:rPr>
              <a:t>US </a:t>
            </a:r>
            <a:r>
              <a:rPr lang="en-US" sz="2400" dirty="0">
                <a:solidFill>
                  <a:prstClr val="black"/>
                </a:solidFill>
              </a:rPr>
              <a:t>Court of Appeals Second Circuit, May 2015</a:t>
            </a:r>
          </a:p>
          <a:p>
            <a:pPr lvl="1"/>
            <a:endParaRPr lang="en-US" sz="2000" dirty="0" smtClean="0"/>
          </a:p>
          <a:p>
            <a:pPr marL="285750" lvl="1" indent="0">
              <a:buNone/>
            </a:pPr>
            <a:r>
              <a:rPr lang="en-US" sz="2400" dirty="0" smtClean="0"/>
              <a:t>“State average </a:t>
            </a:r>
            <a:r>
              <a:rPr lang="en-US" sz="2400" dirty="0"/>
              <a:t>does not account for </a:t>
            </a:r>
            <a:r>
              <a:rPr lang="en-US" sz="2400" dirty="0" smtClean="0"/>
              <a:t>depressed [local] brand popularity”</a:t>
            </a:r>
          </a:p>
          <a:p>
            <a:pPr lvl="1"/>
            <a:endParaRPr lang="en-US" sz="2400" dirty="0" smtClean="0"/>
          </a:p>
          <a:p>
            <a:pPr marL="285750" lvl="1" indent="0">
              <a:buNone/>
            </a:pPr>
            <a:r>
              <a:rPr lang="en-US" sz="2400" dirty="0" smtClean="0"/>
              <a:t>Yet a “localized average </a:t>
            </a:r>
            <a:r>
              <a:rPr lang="en-US" sz="2400" dirty="0"/>
              <a:t>would doom the brand to mediocrity because it would not encourage better sales in poor performing </a:t>
            </a:r>
            <a:r>
              <a:rPr lang="en-US" sz="2400" dirty="0" smtClean="0"/>
              <a:t>areas” </a:t>
            </a:r>
            <a:endParaRPr lang="en-US" sz="2400" dirty="0"/>
          </a:p>
        </p:txBody>
      </p:sp>
    </p:spTree>
    <p:extLst>
      <p:ext uri="{BB962C8B-B14F-4D97-AF65-F5344CB8AC3E}">
        <p14:creationId xmlns:p14="http://schemas.microsoft.com/office/powerpoint/2010/main" val="274476494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7AFA042-2070-467B-864C-EE69988E1653}" type="slidenum">
              <a:rPr lang="en-US" altLang="en-US" smtClean="0"/>
              <a:pPr/>
              <a:t>49</a:t>
            </a:fld>
            <a:endParaRPr lang="en-US" altLang="en-US" dirty="0"/>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486400"/>
            <a:ext cx="17526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219200"/>
            <a:ext cx="5029200" cy="3302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66940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EF54779-E06B-4501-8E88-5FD6B72A5C37}" type="slidenum">
              <a:rPr lang="en-US" altLang="en-US" smtClean="0"/>
              <a:pPr/>
              <a:t>5</a:t>
            </a:fld>
            <a:endParaRPr lang="en-US" alt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470" y="0"/>
            <a:ext cx="8875059" cy="6245225"/>
          </a:xfrm>
          <a:prstGeom prst="rect">
            <a:avLst/>
          </a:prstGeom>
        </p:spPr>
      </p:pic>
    </p:spTree>
    <p:extLst>
      <p:ext uri="{BB962C8B-B14F-4D97-AF65-F5344CB8AC3E}">
        <p14:creationId xmlns:p14="http://schemas.microsoft.com/office/powerpoint/2010/main" val="24089221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eaLnBrk="1" hangingPunct="1">
              <a:spcBef>
                <a:spcPts val="800"/>
              </a:spcBef>
              <a:spcAft>
                <a:spcPts val="800"/>
              </a:spcAft>
            </a:pPr>
            <a:r>
              <a:rPr lang="en-US" dirty="0">
                <a:solidFill>
                  <a:srgbClr val="005293"/>
                </a:solidFill>
              </a:rPr>
              <a:t>Mathematical reality: </a:t>
            </a:r>
            <a:br>
              <a:rPr lang="en-US" dirty="0">
                <a:solidFill>
                  <a:srgbClr val="005293"/>
                </a:solidFill>
              </a:rPr>
            </a:br>
            <a:r>
              <a:rPr lang="en-US" dirty="0">
                <a:solidFill>
                  <a:srgbClr val="005293"/>
                </a:solidFill>
              </a:rPr>
              <a:t>everyone can’t be above average</a:t>
            </a:r>
          </a:p>
        </p:txBody>
      </p:sp>
      <p:sp>
        <p:nvSpPr>
          <p:cNvPr id="3" name="Content Placeholder 2"/>
          <p:cNvSpPr>
            <a:spLocks noGrp="1"/>
          </p:cNvSpPr>
          <p:nvPr>
            <p:ph idx="1"/>
          </p:nvPr>
        </p:nvSpPr>
        <p:spPr>
          <a:xfrm>
            <a:off x="457200" y="2057400"/>
            <a:ext cx="8229600" cy="4068763"/>
          </a:xfrm>
        </p:spPr>
        <p:txBody>
          <a:bodyPr/>
          <a:lstStyle/>
          <a:p>
            <a:pPr marL="0" indent="0" algn="ctr" eaLnBrk="1" hangingPunct="1">
              <a:spcBef>
                <a:spcPts val="800"/>
              </a:spcBef>
              <a:spcAft>
                <a:spcPts val="800"/>
              </a:spcAft>
              <a:buFont typeface="Wingdings 2" pitchFamily="18" charset="2"/>
              <a:buNone/>
            </a:pPr>
            <a:r>
              <a:rPr lang="en-US" sz="3600" dirty="0"/>
              <a:t>Welcome to Lake </a:t>
            </a:r>
            <a:r>
              <a:rPr lang="en-US" sz="3600" dirty="0" err="1"/>
              <a:t>Wobegon</a:t>
            </a:r>
            <a:r>
              <a:rPr lang="en-US" sz="3600" dirty="0"/>
              <a:t>, </a:t>
            </a:r>
          </a:p>
          <a:p>
            <a:pPr marL="0" indent="0" algn="ctr" eaLnBrk="1" hangingPunct="1">
              <a:spcBef>
                <a:spcPts val="800"/>
              </a:spcBef>
              <a:spcAft>
                <a:spcPts val="800"/>
              </a:spcAft>
              <a:buFont typeface="Wingdings 2" pitchFamily="18" charset="2"/>
              <a:buNone/>
            </a:pPr>
            <a:r>
              <a:rPr lang="en-US" sz="3600" dirty="0"/>
              <a:t>where all the women are strong, </a:t>
            </a:r>
          </a:p>
          <a:p>
            <a:pPr marL="0" indent="0" algn="ctr" eaLnBrk="1" hangingPunct="1">
              <a:spcBef>
                <a:spcPts val="800"/>
              </a:spcBef>
              <a:spcAft>
                <a:spcPts val="800"/>
              </a:spcAft>
              <a:buFont typeface="Wingdings 2" pitchFamily="18" charset="2"/>
              <a:buNone/>
            </a:pPr>
            <a:r>
              <a:rPr lang="en-US" sz="3600" dirty="0"/>
              <a:t>all the men are good-looking </a:t>
            </a:r>
          </a:p>
          <a:p>
            <a:pPr marL="0" indent="0" algn="ctr" eaLnBrk="1" hangingPunct="1">
              <a:spcBef>
                <a:spcPts val="800"/>
              </a:spcBef>
              <a:spcAft>
                <a:spcPts val="800"/>
              </a:spcAft>
              <a:buFont typeface="Wingdings 2" pitchFamily="18" charset="2"/>
              <a:buNone/>
            </a:pPr>
            <a:r>
              <a:rPr lang="en-US" sz="3600" dirty="0"/>
              <a:t>and all the children are above-average.</a:t>
            </a:r>
          </a:p>
          <a:p>
            <a:pPr marL="0" indent="0" algn="ctr" eaLnBrk="1" hangingPunct="1">
              <a:spcBef>
                <a:spcPts val="800"/>
              </a:spcBef>
              <a:spcAft>
                <a:spcPts val="800"/>
              </a:spcAft>
              <a:buFont typeface="Wingdings 2" pitchFamily="18" charset="2"/>
              <a:buNone/>
            </a:pPr>
            <a:r>
              <a:rPr lang="en-US" sz="3600" dirty="0"/>
              <a:t>					Garrison Keillor</a:t>
            </a:r>
          </a:p>
          <a:p>
            <a:pPr algn="ctr"/>
            <a:endParaRPr lang="en-US" sz="3600" dirty="0"/>
          </a:p>
        </p:txBody>
      </p:sp>
      <p:sp>
        <p:nvSpPr>
          <p:cNvPr id="4" name="Slide Number Placeholder 3"/>
          <p:cNvSpPr>
            <a:spLocks noGrp="1"/>
          </p:cNvSpPr>
          <p:nvPr>
            <p:ph type="sldNum" sz="quarter" idx="12"/>
          </p:nvPr>
        </p:nvSpPr>
        <p:spPr/>
        <p:txBody>
          <a:bodyPr/>
          <a:lstStyle/>
          <a:p>
            <a:fld id="{D7AFA042-2070-467B-864C-EE69988E1653}" type="slidenum">
              <a:rPr lang="en-US" altLang="en-US" smtClean="0"/>
              <a:pPr/>
              <a:t>6</a:t>
            </a:fld>
            <a:endParaRPr lang="en-US" altLang="en-US" dirty="0"/>
          </a:p>
        </p:txBody>
      </p:sp>
    </p:spTree>
    <p:extLst>
      <p:ext uri="{BB962C8B-B14F-4D97-AF65-F5344CB8AC3E}">
        <p14:creationId xmlns:p14="http://schemas.microsoft.com/office/powerpoint/2010/main" val="11478132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5293"/>
                </a:solidFill>
              </a:rPr>
              <a:t>Introduction – Urban Science</a:t>
            </a:r>
            <a:endParaRPr lang="en-US" dirty="0">
              <a:solidFill>
                <a:srgbClr val="005293"/>
              </a:solidFill>
            </a:endParaRPr>
          </a:p>
        </p:txBody>
      </p:sp>
      <p:sp>
        <p:nvSpPr>
          <p:cNvPr id="3" name="Content Placeholder 2"/>
          <p:cNvSpPr>
            <a:spLocks noGrp="1"/>
          </p:cNvSpPr>
          <p:nvPr>
            <p:ph idx="1"/>
          </p:nvPr>
        </p:nvSpPr>
        <p:spPr>
          <a:xfrm>
            <a:off x="533400" y="1524000"/>
            <a:ext cx="8229600" cy="4525963"/>
          </a:xfrm>
        </p:spPr>
        <p:txBody>
          <a:bodyPr/>
          <a:lstStyle/>
          <a:p>
            <a:r>
              <a:rPr lang="en-US" sz="2400" dirty="0" smtClean="0"/>
              <a:t>Founded 1977</a:t>
            </a:r>
          </a:p>
          <a:p>
            <a:r>
              <a:rPr lang="en-US" sz="2400" dirty="0" smtClean="0"/>
              <a:t>Over 900 professionals globally</a:t>
            </a:r>
          </a:p>
          <a:p>
            <a:r>
              <a:rPr lang="en-US" sz="2400" dirty="0" smtClean="0"/>
              <a:t>Automotive focus</a:t>
            </a:r>
          </a:p>
          <a:p>
            <a:r>
              <a:rPr lang="en-US" sz="2400" dirty="0" smtClean="0"/>
              <a:t>Dealer operations	</a:t>
            </a:r>
            <a:r>
              <a:rPr lang="en-US" sz="2400" dirty="0" smtClean="0">
                <a:sym typeface="Wingdings" panose="05000000000000000000" pitchFamily="2" charset="2"/>
              </a:rPr>
              <a:t> b</a:t>
            </a:r>
            <a:r>
              <a:rPr lang="en-US" sz="2400" dirty="0" smtClean="0"/>
              <a:t>usiness management</a:t>
            </a:r>
          </a:p>
          <a:p>
            <a:r>
              <a:rPr lang="en-US" sz="2400" dirty="0" smtClean="0"/>
              <a:t>Consumer engagement 	</a:t>
            </a:r>
            <a:r>
              <a:rPr lang="en-US" sz="2400" dirty="0" smtClean="0">
                <a:sym typeface="Wingdings" panose="05000000000000000000" pitchFamily="2" charset="2"/>
              </a:rPr>
              <a:t> bang for buck</a:t>
            </a:r>
            <a:endParaRPr lang="en-US" sz="2400" dirty="0" smtClean="0"/>
          </a:p>
          <a:p>
            <a:r>
              <a:rPr lang="en-US" sz="2400" dirty="0" smtClean="0"/>
              <a:t>Dealer network planning</a:t>
            </a:r>
          </a:p>
          <a:p>
            <a:pPr lvl="1"/>
            <a:r>
              <a:rPr lang="en-US" sz="2000" dirty="0" smtClean="0"/>
              <a:t>Number / Location / Performance </a:t>
            </a:r>
          </a:p>
          <a:p>
            <a:pPr lvl="1"/>
            <a:r>
              <a:rPr lang="en-US" sz="2000" dirty="0" smtClean="0"/>
              <a:t>Sales effectiveness</a:t>
            </a:r>
            <a:r>
              <a:rPr lang="en-US" sz="2000" dirty="0"/>
              <a:t> </a:t>
            </a:r>
            <a:endParaRPr lang="en-US" dirty="0" smtClean="0"/>
          </a:p>
          <a:p>
            <a:endParaRPr lang="en-US" dirty="0"/>
          </a:p>
        </p:txBody>
      </p:sp>
      <p:sp>
        <p:nvSpPr>
          <p:cNvPr id="4" name="Slide Number Placeholder 3"/>
          <p:cNvSpPr>
            <a:spLocks noGrp="1"/>
          </p:cNvSpPr>
          <p:nvPr>
            <p:ph type="sldNum" sz="quarter" idx="12"/>
          </p:nvPr>
        </p:nvSpPr>
        <p:spPr/>
        <p:txBody>
          <a:bodyPr/>
          <a:lstStyle/>
          <a:p>
            <a:fld id="{D7AFA042-2070-467B-864C-EE69988E1653}" type="slidenum">
              <a:rPr lang="en-US" altLang="en-US" smtClean="0"/>
              <a:pPr/>
              <a:t>7</a:t>
            </a:fld>
            <a:endParaRPr lang="en-US" altLang="en-US"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486400"/>
            <a:ext cx="17526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88311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5293"/>
                </a:solidFill>
              </a:rPr>
              <a:t>Sales Effectiveness Ratings </a:t>
            </a:r>
            <a:endParaRPr lang="en-US" dirty="0">
              <a:solidFill>
                <a:srgbClr val="005293"/>
              </a:solidFill>
            </a:endParaRPr>
          </a:p>
        </p:txBody>
      </p:sp>
      <p:sp>
        <p:nvSpPr>
          <p:cNvPr id="3" name="Content Placeholder 2"/>
          <p:cNvSpPr>
            <a:spLocks noGrp="1"/>
          </p:cNvSpPr>
          <p:nvPr>
            <p:ph idx="1"/>
          </p:nvPr>
        </p:nvSpPr>
        <p:spPr>
          <a:xfrm>
            <a:off x="533400" y="1295400"/>
            <a:ext cx="8229600" cy="4525963"/>
          </a:xfrm>
        </p:spPr>
        <p:txBody>
          <a:bodyPr/>
          <a:lstStyle/>
          <a:p>
            <a:r>
              <a:rPr lang="en-US" sz="2400" dirty="0"/>
              <a:t>Dealer performance varies</a:t>
            </a:r>
          </a:p>
          <a:p>
            <a:r>
              <a:rPr lang="en-US" sz="2400" dirty="0" smtClean="0"/>
              <a:t>Any measure </a:t>
            </a:r>
            <a:r>
              <a:rPr lang="en-US" sz="2400" dirty="0"/>
              <a:t>must be </a:t>
            </a:r>
            <a:r>
              <a:rPr lang="en-US" sz="2400" dirty="0" smtClean="0"/>
              <a:t>consistent </a:t>
            </a:r>
            <a:endParaRPr lang="en-US" sz="2400" dirty="0"/>
          </a:p>
          <a:p>
            <a:r>
              <a:rPr lang="en-US" sz="2400" dirty="0" smtClean="0"/>
              <a:t>Any </a:t>
            </a:r>
            <a:r>
              <a:rPr lang="en-US" sz="2400" dirty="0"/>
              <a:t>reasonable measure will show variation</a:t>
            </a:r>
          </a:p>
          <a:p>
            <a:pPr lvl="1"/>
            <a:r>
              <a:rPr lang="en-US" sz="2000" dirty="0"/>
              <a:t>good / average / bad / worst</a:t>
            </a:r>
          </a:p>
          <a:p>
            <a:r>
              <a:rPr lang="en-US" sz="2400" dirty="0" smtClean="0"/>
              <a:t>Objectively assess dealer concerns</a:t>
            </a:r>
            <a:endParaRPr lang="en-US" sz="2400" dirty="0"/>
          </a:p>
          <a:p>
            <a:r>
              <a:rPr lang="en-US" sz="2400" dirty="0"/>
              <a:t>Improving </a:t>
            </a:r>
            <a:r>
              <a:rPr lang="en-US" sz="2400" dirty="0" smtClean="0"/>
              <a:t>performance benefits all</a:t>
            </a:r>
            <a:endParaRPr lang="en-US" sz="2400" dirty="0"/>
          </a:p>
          <a:p>
            <a:pPr lvl="1"/>
            <a:r>
              <a:rPr lang="en-US" sz="2000" dirty="0"/>
              <a:t>consumers / dealer / OEM</a:t>
            </a:r>
          </a:p>
          <a:p>
            <a:r>
              <a:rPr lang="en-US" sz="2400" dirty="0" smtClean="0"/>
              <a:t>Reasonable for OEMs to assess and manage performance</a:t>
            </a:r>
          </a:p>
          <a:p>
            <a:pPr lvl="1"/>
            <a:r>
              <a:rPr lang="en-US" sz="2000" dirty="0" smtClean="0"/>
              <a:t> Dealers are the only option for new vehicle sales</a:t>
            </a:r>
            <a:endParaRPr lang="en-US" sz="2000" dirty="0"/>
          </a:p>
          <a:p>
            <a:pPr marL="457200" lvl="1" indent="0">
              <a:buNone/>
            </a:pPr>
            <a:endParaRPr lang="en-US" dirty="0" smtClean="0"/>
          </a:p>
          <a:p>
            <a:pPr marL="457200" lvl="1" indent="0">
              <a:buNone/>
            </a:pPr>
            <a:endParaRPr lang="en-US" dirty="0" smtClean="0"/>
          </a:p>
          <a:p>
            <a:pPr lvl="1"/>
            <a:endParaRPr lang="en-US" dirty="0" smtClean="0"/>
          </a:p>
          <a:p>
            <a:endParaRPr lang="en-US" dirty="0"/>
          </a:p>
        </p:txBody>
      </p:sp>
      <p:sp>
        <p:nvSpPr>
          <p:cNvPr id="4" name="Slide Number Placeholder 3"/>
          <p:cNvSpPr>
            <a:spLocks noGrp="1"/>
          </p:cNvSpPr>
          <p:nvPr>
            <p:ph type="sldNum" sz="quarter" idx="12"/>
          </p:nvPr>
        </p:nvSpPr>
        <p:spPr/>
        <p:txBody>
          <a:bodyPr/>
          <a:lstStyle/>
          <a:p>
            <a:fld id="{D7AFA042-2070-467B-864C-EE69988E1653}" type="slidenum">
              <a:rPr lang="en-US" altLang="en-US" smtClean="0"/>
              <a:pPr/>
              <a:t>8</a:t>
            </a:fld>
            <a:endParaRPr lang="en-US" altLang="en-US"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486400"/>
            <a:ext cx="17526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129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p:cTn id="26"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p:cTn id="3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5" dur="500"/>
                                        <p:tgtEl>
                                          <p:spTgt spid="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 calcmode="lin" valueType="num">
                                      <p:cBhvr>
                                        <p:cTn id="40"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1"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2" dur="5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p:cTn id="4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9" dur="500"/>
                                        <p:tgtEl>
                                          <p:spTgt spid="3">
                                            <p:txEl>
                                              <p:pRg st="6" end="6"/>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 calcmode="lin" valueType="num">
                                      <p:cBhvr>
                                        <p:cTn id="54"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5"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6" dur="500"/>
                                        <p:tgtEl>
                                          <p:spTgt spid="3">
                                            <p:txEl>
                                              <p:pRg st="7" end="7"/>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p:cTn id="61"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2"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6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578475"/>
            <a:ext cx="1752600" cy="1143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solidFill>
                  <a:srgbClr val="005293"/>
                </a:solidFill>
              </a:rPr>
              <a:t>Sales Effectiveness Typical Concerns</a:t>
            </a:r>
          </a:p>
        </p:txBody>
      </p:sp>
      <p:sp>
        <p:nvSpPr>
          <p:cNvPr id="3" name="Content Placeholder 2"/>
          <p:cNvSpPr>
            <a:spLocks noGrp="1"/>
          </p:cNvSpPr>
          <p:nvPr>
            <p:ph idx="1"/>
          </p:nvPr>
        </p:nvSpPr>
        <p:spPr>
          <a:xfrm>
            <a:off x="1828800" y="1295400"/>
            <a:ext cx="7162800" cy="4525963"/>
          </a:xfrm>
        </p:spPr>
        <p:txBody>
          <a:bodyPr/>
          <a:lstStyle/>
          <a:p>
            <a:r>
              <a:rPr lang="en-US" sz="2400" dirty="0"/>
              <a:t>PMA definition</a:t>
            </a:r>
          </a:p>
          <a:p>
            <a:r>
              <a:rPr lang="en-US" sz="2400" dirty="0"/>
              <a:t>Imprecise/Incorrect Segmentation </a:t>
            </a:r>
          </a:p>
          <a:p>
            <a:r>
              <a:rPr lang="en-US" sz="2400" dirty="0"/>
              <a:t>Topography/Climate</a:t>
            </a:r>
          </a:p>
          <a:p>
            <a:r>
              <a:rPr lang="en-US" sz="2400" dirty="0" smtClean="0"/>
              <a:t>Economic </a:t>
            </a:r>
            <a:r>
              <a:rPr lang="en-US" sz="2400" dirty="0"/>
              <a:t>conditions</a:t>
            </a:r>
          </a:p>
          <a:p>
            <a:r>
              <a:rPr lang="en-US" sz="2400" dirty="0"/>
              <a:t>Demographic bias (income/age/ethnicity/etc.)</a:t>
            </a:r>
          </a:p>
          <a:p>
            <a:r>
              <a:rPr lang="en-US" sz="2400" dirty="0"/>
              <a:t>Factory / other brand bias (i.e., import/domestic)</a:t>
            </a:r>
          </a:p>
          <a:p>
            <a:r>
              <a:rPr lang="en-US" sz="2400" dirty="0"/>
              <a:t>Number / strength of inter-brand competitors</a:t>
            </a:r>
          </a:p>
          <a:p>
            <a:r>
              <a:rPr lang="en-US" sz="2400" dirty="0"/>
              <a:t>Incentive bias (i.e., lease vs buy) </a:t>
            </a:r>
          </a:p>
          <a:p>
            <a:r>
              <a:rPr lang="en-US" sz="2400" dirty="0"/>
              <a:t>Advertising bias</a:t>
            </a:r>
          </a:p>
          <a:p>
            <a:r>
              <a:rPr lang="en-US" sz="2400" dirty="0"/>
              <a:t>Commuting pattern bias</a:t>
            </a:r>
          </a:p>
          <a:p>
            <a:r>
              <a:rPr lang="en-US" sz="2400" dirty="0"/>
              <a:t>Allocation  “Can’t sell them if I don’t have them”</a:t>
            </a:r>
          </a:p>
          <a:p>
            <a:endParaRPr lang="en-US" sz="2400" dirty="0"/>
          </a:p>
          <a:p>
            <a:pPr marL="457200" lvl="1" indent="0">
              <a:buNone/>
            </a:pPr>
            <a:endParaRPr lang="en-US" dirty="0"/>
          </a:p>
          <a:p>
            <a:pPr marL="457200" lvl="1" indent="0">
              <a:buNone/>
            </a:pPr>
            <a:endParaRPr lang="en-US" dirty="0"/>
          </a:p>
          <a:p>
            <a:pPr lvl="1"/>
            <a:endParaRPr lang="en-US" dirty="0"/>
          </a:p>
          <a:p>
            <a:endParaRPr lang="en-US" dirty="0"/>
          </a:p>
        </p:txBody>
      </p:sp>
      <p:sp>
        <p:nvSpPr>
          <p:cNvPr id="4" name="Slide Number Placeholder 3"/>
          <p:cNvSpPr>
            <a:spLocks noGrp="1"/>
          </p:cNvSpPr>
          <p:nvPr>
            <p:ph type="sldNum" sz="quarter" idx="12"/>
          </p:nvPr>
        </p:nvSpPr>
        <p:spPr/>
        <p:txBody>
          <a:bodyPr/>
          <a:lstStyle/>
          <a:p>
            <a:fld id="{D7AFA042-2070-467B-864C-EE69988E1653}" type="slidenum">
              <a:rPr lang="en-US" altLang="en-US" smtClean="0"/>
              <a:pPr/>
              <a:t>9</a:t>
            </a:fld>
            <a:endParaRPr lang="en-US" altLang="en-US" dirty="0"/>
          </a:p>
        </p:txBody>
      </p:sp>
    </p:spTree>
    <p:extLst>
      <p:ext uri="{BB962C8B-B14F-4D97-AF65-F5344CB8AC3E}">
        <p14:creationId xmlns:p14="http://schemas.microsoft.com/office/powerpoint/2010/main" val="250991708"/>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ＭＳ Ｐゴシック" pitchFamily="10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ＭＳ Ｐゴシック" pitchFamily="100"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White w/ no graphics">
  <a:themeElements>
    <a:clrScheme name="Seyfarth_Innovation">
      <a:dk1>
        <a:srgbClr val="004992"/>
      </a:dk1>
      <a:lt1>
        <a:srgbClr val="666666"/>
      </a:lt1>
      <a:dk2>
        <a:srgbClr val="DADADA"/>
      </a:dk2>
      <a:lt2>
        <a:srgbClr val="FFFFFF"/>
      </a:lt2>
      <a:accent1>
        <a:srgbClr val="00BEFA"/>
      </a:accent1>
      <a:accent2>
        <a:srgbClr val="66CC66"/>
      </a:accent2>
      <a:accent3>
        <a:srgbClr val="666666"/>
      </a:accent3>
      <a:accent4>
        <a:srgbClr val="003366"/>
      </a:accent4>
      <a:accent5>
        <a:srgbClr val="990033"/>
      </a:accent5>
      <a:accent6>
        <a:srgbClr val="FF6633"/>
      </a:accent6>
      <a:hlink>
        <a:srgbClr val="993399"/>
      </a:hlink>
      <a:folHlink>
        <a:srgbClr val="66CC00"/>
      </a:folHlink>
    </a:clrScheme>
    <a:fontScheme name="Seyfarth_Innov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emplate>
  <TotalTime>1034</TotalTime>
  <Words>946</Words>
  <Application>Microsoft Office PowerPoint</Application>
  <PresentationFormat>On-screen Show (4:3)</PresentationFormat>
  <Paragraphs>339</Paragraphs>
  <Slides>49</Slides>
  <Notes>0</Notes>
  <HiddenSlides>0</HiddenSlides>
  <MMClips>0</MMClips>
  <ScaleCrop>false</ScaleCrop>
  <HeadingPairs>
    <vt:vector size="4" baseType="variant">
      <vt:variant>
        <vt:lpstr>Theme</vt:lpstr>
      </vt:variant>
      <vt:variant>
        <vt:i4>2</vt:i4>
      </vt:variant>
      <vt:variant>
        <vt:lpstr>Slide Titles</vt:lpstr>
      </vt:variant>
      <vt:variant>
        <vt:i4>49</vt:i4>
      </vt:variant>
    </vt:vector>
  </HeadingPairs>
  <TitlesOfParts>
    <vt:vector size="51" baseType="lpstr">
      <vt:lpstr>Default Design</vt:lpstr>
      <vt:lpstr>White w/ no graphics</vt:lpstr>
      <vt:lpstr>Sales Effectiveness: Use, Benefits, and Pitfalls (Part 2)</vt:lpstr>
      <vt:lpstr>Introduction – Fontana Group</vt:lpstr>
      <vt:lpstr>GM Performance Standard</vt:lpstr>
      <vt:lpstr>PowerPoint Presentation</vt:lpstr>
      <vt:lpstr>PowerPoint Presentation</vt:lpstr>
      <vt:lpstr>Mathematical reality:  everyone can’t be above average</vt:lpstr>
      <vt:lpstr>Introduction – Urban Science</vt:lpstr>
      <vt:lpstr>Sales Effectiveness Ratings </vt:lpstr>
      <vt:lpstr>Sales Effectiveness Typical Concerns</vt:lpstr>
      <vt:lpstr>PMA Definition</vt:lpstr>
      <vt:lpstr>RMA not necessarily PMA</vt:lpstr>
      <vt:lpstr>PMA Definition</vt:lpstr>
      <vt:lpstr>PowerPoint Presentation</vt:lpstr>
      <vt:lpstr>PowerPoint Presentation</vt:lpstr>
      <vt:lpstr>PowerPoint Presentation</vt:lpstr>
      <vt:lpstr>Air Distance in Miles from Dealer A and Surrounding Same Linemake Dealer Locations to APR Census Tracts</vt:lpstr>
      <vt:lpstr>PowerPoint Presentation</vt:lpstr>
      <vt:lpstr>PowerPoint Presentation</vt:lpstr>
      <vt:lpstr>Segment Validation</vt:lpstr>
      <vt:lpstr>Economic Conditions – Segmentation adjustment</vt:lpstr>
      <vt:lpstr>Brand Bias:  “Import / Domestic” Bias</vt:lpstr>
      <vt:lpstr>Beck Chevrolet – Segmentation adjustment</vt:lpstr>
      <vt:lpstr>Objective Verification </vt:lpstr>
      <vt:lpstr>Beck Chevrolet – Import Bias?</vt:lpstr>
      <vt:lpstr>Beck Chevrolet – Import Bias?</vt:lpstr>
      <vt:lpstr>Beck Chevrolet – Import Bias?</vt:lpstr>
      <vt:lpstr>Factory Bias – Normalize Registrations</vt:lpstr>
      <vt:lpstr>PowerPoint Presentation</vt:lpstr>
      <vt:lpstr>PowerPoint Presentation</vt:lpstr>
      <vt:lpstr>PowerPoint Presentation</vt:lpstr>
      <vt:lpstr>PowerPoint Presentation</vt:lpstr>
      <vt:lpstr>PowerPoint Presentation</vt:lpstr>
      <vt:lpstr>Number of Franchises</vt:lpstr>
      <vt:lpstr>Number of Franchises</vt:lpstr>
      <vt:lpstr>PowerPoint Presentation</vt:lpstr>
      <vt:lpstr>PowerPoint Presentation</vt:lpstr>
      <vt:lpstr>Advertising Bias</vt:lpstr>
      <vt:lpstr>PowerPoint Presentation</vt:lpstr>
      <vt:lpstr>PowerPoint Presentation</vt:lpstr>
      <vt:lpstr>Allocation – “get to sell” or “sell to get”</vt:lpstr>
      <vt:lpstr>Bates Nissan – Trend</vt:lpstr>
      <vt:lpstr>Santa Cruz Nissan – Trend</vt:lpstr>
      <vt:lpstr>Beck Chevrolet – Trend</vt:lpstr>
      <vt:lpstr>Chrysler Dealer – Port Arthur Texas</vt:lpstr>
      <vt:lpstr>Chrysler Dealer – Irving Texas</vt:lpstr>
      <vt:lpstr>What future holds?</vt:lpstr>
      <vt:lpstr>“Market-based challenges” = Local brand performance?</vt:lpstr>
      <vt:lpstr>Beck Chevrolet v. GM</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Sales Effectiveness: Use, Benefits, and Pitfalls (Part 1)</dc:title>
  <dc:creator>Farhat, Sharif  G</dc:creator>
  <cp:lastModifiedBy>R</cp:lastModifiedBy>
  <cp:revision>47</cp:revision>
  <dcterms:modified xsi:type="dcterms:W3CDTF">2016-09-15T13:18:15Z</dcterms:modified>
</cp:coreProperties>
</file>